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311" r:id="rId2"/>
    <p:sldId id="312" r:id="rId3"/>
    <p:sldId id="256" r:id="rId4"/>
    <p:sldId id="290" r:id="rId5"/>
    <p:sldId id="291" r:id="rId6"/>
    <p:sldId id="292" r:id="rId7"/>
    <p:sldId id="293" r:id="rId8"/>
    <p:sldId id="308" r:id="rId9"/>
    <p:sldId id="309" r:id="rId10"/>
    <p:sldId id="310" r:id="rId11"/>
    <p:sldId id="294" r:id="rId12"/>
    <p:sldId id="295" r:id="rId13"/>
    <p:sldId id="296" r:id="rId14"/>
    <p:sldId id="297" r:id="rId15"/>
    <p:sldId id="298" r:id="rId16"/>
    <p:sldId id="299" r:id="rId17"/>
    <p:sldId id="300" r:id="rId18"/>
    <p:sldId id="301" r:id="rId19"/>
    <p:sldId id="302" r:id="rId20"/>
    <p:sldId id="303" r:id="rId21"/>
    <p:sldId id="284" r:id="rId22"/>
    <p:sldId id="304" r:id="rId23"/>
    <p:sldId id="305" r:id="rId24"/>
    <p:sldId id="306" r:id="rId25"/>
    <p:sldId id="307" r:id="rId26"/>
    <p:sldId id="285" r:id="rId27"/>
    <p:sldId id="289"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19" name="Footer Placeholder 18"/>
          <p:cNvSpPr>
            <a:spLocks noGrp="1"/>
          </p:cNvSpPr>
          <p:nvPr>
            <p:ph type="ftr" sz="quarter" idx="11"/>
          </p:nvPr>
        </p:nvSpPr>
        <p:spPr/>
        <p:txBody>
          <a:bodyPr/>
          <a:lstStyle/>
          <a:p>
            <a:endParaRPr lang="ar-IQ" dirty="0"/>
          </a:p>
        </p:txBody>
      </p:sp>
      <p:sp>
        <p:nvSpPr>
          <p:cNvPr id="27" name="Slide Number Placeholder 26"/>
          <p:cNvSpPr>
            <a:spLocks noGrp="1"/>
          </p:cNvSpPr>
          <p:nvPr>
            <p:ph type="sldNum" sz="quarter" idx="12"/>
          </p:nvPr>
        </p:nvSpPr>
        <p:spPr/>
        <p:txBody>
          <a:bodyPr/>
          <a:lstStyle/>
          <a:p>
            <a:fld id="{F7AFA974-0502-496A-A80D-1450EAA25A95}"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7AFA974-0502-496A-A80D-1450EAA25A95}"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7AFA974-0502-496A-A80D-1450EAA25A95}"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023A544-4B66-4C89-AB67-9CBABA4C7FE2}" type="datetimeFigureOut">
              <a:rPr lang="ar-IQ" smtClean="0"/>
              <a:t>02/04/1440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a:xfrm>
            <a:off x="8077200" y="6356350"/>
            <a:ext cx="609600" cy="365125"/>
          </a:xfrm>
        </p:spPr>
        <p:txBody>
          <a:bodyPr/>
          <a:lstStyle/>
          <a:p>
            <a:fld id="{F7AFA974-0502-496A-A80D-1450EAA25A95}" type="slidenum">
              <a:rPr lang="ar-IQ" smtClean="0"/>
              <a:t>‹#›</a:t>
            </a:fld>
            <a:endParaRPr lang="ar-IQ"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23A544-4B66-4C89-AB67-9CBABA4C7FE2}" type="datetimeFigureOut">
              <a:rPr lang="ar-IQ" smtClean="0"/>
              <a:t>02/04/1440</a:t>
            </a:fld>
            <a:endParaRPr lang="ar-IQ"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AFA974-0502-496A-A80D-1450EAA25A95}" type="slidenum">
              <a:rPr lang="ar-IQ" smtClean="0"/>
              <a:t>‹#›</a:t>
            </a:fld>
            <a:endParaRPr lang="ar-IQ"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666481" y="1137365"/>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defTabSz="685800">
              <a:defRPr/>
            </a:pPr>
            <a:r>
              <a:rPr lang="ar-IQ" sz="5400" dirty="0" smtClean="0">
                <a:solidFill>
                  <a:srgbClr val="FF0000"/>
                </a:solidFill>
              </a:rPr>
              <a:t>الاشراف </a:t>
            </a:r>
            <a:r>
              <a:rPr lang="ar-IQ" sz="5400" dirty="0">
                <a:solidFill>
                  <a:srgbClr val="FF0000"/>
                </a:solidFill>
              </a:rPr>
              <a:t/>
            </a:r>
            <a:br>
              <a:rPr lang="ar-IQ" sz="5400" dirty="0">
                <a:solidFill>
                  <a:srgbClr val="FF0000"/>
                </a:solidFill>
              </a:rPr>
            </a:br>
            <a:r>
              <a:rPr lang="ar-IQ" sz="5400" dirty="0">
                <a:solidFill>
                  <a:srgbClr val="FF0000"/>
                </a:solidFill>
              </a:rPr>
              <a:t>في المجال الرياضي</a:t>
            </a:r>
            <a:endParaRPr lang="ar-IQ" sz="5400" b="1" dirty="0">
              <a:solidFill>
                <a:srgbClr val="FF0000"/>
              </a:solidFill>
              <a:effectLst>
                <a:outerShdw blurRad="38100" dist="38100" dir="2700000" algn="tl">
                  <a:srgbClr val="000000"/>
                </a:outerShdw>
              </a:effectLst>
              <a:latin typeface="Constantia"/>
            </a:endParaRPr>
          </a:p>
        </p:txBody>
      </p:sp>
      <p:sp>
        <p:nvSpPr>
          <p:cNvPr id="5" name="عنوان فرعي 2"/>
          <p:cNvSpPr>
            <a:spLocks noGrp="1"/>
          </p:cNvSpPr>
          <p:nvPr>
            <p:ph type="subTitle" idx="1"/>
          </p:nvPr>
        </p:nvSpPr>
        <p:spPr>
          <a:xfrm>
            <a:off x="1601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fontScale="92500" lnSpcReduction="20000"/>
          </a:bodyPr>
          <a:lstStyle/>
          <a:p>
            <a:pPr algn="ctr">
              <a:defRPr/>
            </a:pPr>
            <a:r>
              <a:rPr lang="ar-IQ" sz="3600" b="1" dirty="0">
                <a:solidFill>
                  <a:srgbClr val="002060"/>
                </a:solidFill>
                <a:ea typeface="Majalla UI"/>
                <a:cs typeface="Majalla UI"/>
              </a:rPr>
              <a:t>الأستاذ الدكتور </a:t>
            </a:r>
          </a:p>
          <a:p>
            <a:pPr algn="ctr">
              <a:defRPr/>
            </a:pPr>
            <a:r>
              <a:rPr lang="ar-IQ" sz="3600" b="1" dirty="0">
                <a:solidFill>
                  <a:srgbClr val="002060"/>
                </a:solidFill>
                <a:ea typeface="Majalla UI"/>
                <a:cs typeface="Majalla UI"/>
              </a:rPr>
              <a:t>عبد الحليم جبر نزال </a:t>
            </a:r>
          </a:p>
          <a:p>
            <a:pPr algn="ctr">
              <a:defRPr/>
            </a:pPr>
            <a:r>
              <a:rPr lang="ar-IQ"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114556"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defTabSz="685800"/>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defTabSz="685800"/>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24530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24744"/>
            <a:ext cx="8748464" cy="4031873"/>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ar-IQ" sz="3200" b="1" dirty="0">
                <a:ea typeface="Calibri"/>
                <a:cs typeface="Simplified Arabic"/>
              </a:rPr>
              <a:t>"ويعد الأشراف في التربية الرياضية حلقة الاتصال بين المدربين واللاعبين وميدان العمل الرياضي وبين الجهات الإدارية والفنية المسؤولة ، ينقل أليها نظرته ويمدها بالمعلومات الحقيقية عن ايجابيات العمل الرياضي وسلبياته والصعوبات التي تواجه تحقيق الاهداف بعد أن يقف على أبعاد العمل بالملاحظة والحوار والمقابلة وبأجراء البحوث والدراسات والأشراف على أساليب القياس والمشاركة في إجرائه ، بذلك تأتي القرارات على الثقة بالنجاح وملائمة ظروف ذلك العمل</a:t>
            </a:r>
            <a:endParaRPr lang="ar-IQ" sz="3200" b="1" dirty="0"/>
          </a:p>
        </p:txBody>
      </p:sp>
    </p:spTree>
    <p:extLst>
      <p:ext uri="{BB962C8B-B14F-4D97-AF65-F5344CB8AC3E}">
        <p14:creationId xmlns:p14="http://schemas.microsoft.com/office/powerpoint/2010/main" val="373768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96" y="472018"/>
            <a:ext cx="8964488" cy="59093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indent="41275">
              <a:lnSpc>
                <a:spcPct val="150000"/>
              </a:lnSpc>
            </a:pPr>
            <a:r>
              <a:rPr lang="ar-SA" sz="3600" b="1" dirty="0">
                <a:latin typeface="Times New Roman"/>
                <a:ea typeface="Times New Roman"/>
                <a:cs typeface="Simplified Arabic"/>
              </a:rPr>
              <a:t>اعتبارات هامة يجب ان يعيها المشرف في الادارة الرياضية</a:t>
            </a:r>
            <a:endParaRPr lang="en-US" sz="1200" b="1" dirty="0">
              <a:latin typeface="Times New Roman"/>
              <a:ea typeface="Times New Roman"/>
              <a:cs typeface="Traditional Arabic"/>
            </a:endParaRPr>
          </a:p>
          <a:p>
            <a:pPr marL="342900" lvl="0" indent="-342900">
              <a:lnSpc>
                <a:spcPct val="150000"/>
              </a:lnSpc>
              <a:buFont typeface="Symbol"/>
              <a:buChar char=""/>
              <a:tabLst>
                <a:tab pos="16510" algn="l"/>
                <a:tab pos="245110" algn="l"/>
              </a:tabLst>
            </a:pPr>
            <a:r>
              <a:rPr lang="ar-SA" sz="2400" b="1" dirty="0">
                <a:latin typeface="Times New Roman"/>
                <a:ea typeface="Times New Roman"/>
                <a:cs typeface="Simplified Arabic"/>
              </a:rPr>
              <a:t>فيما يلي عددا من الاعتبارات الهامة التي يجب ان يعيها المشرف حتى يستطيع ان يسهم بطريقة فعالة في انجاز الاعمال الموكلة للجماعة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400" b="1" dirty="0">
                <a:latin typeface="Times New Roman"/>
                <a:ea typeface="Times New Roman"/>
                <a:cs typeface="Simplified Arabic"/>
              </a:rPr>
              <a:t>تقدير العمل الجيد في نفس وقت تنفيذه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400" b="1" dirty="0">
                <a:latin typeface="Times New Roman"/>
                <a:ea typeface="Times New Roman"/>
                <a:cs typeface="Simplified Arabic"/>
              </a:rPr>
              <a:t>العمل غير الجيد يستحق النقد البناء حتى لا يتكرر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400" b="1" dirty="0">
                <a:latin typeface="Times New Roman"/>
                <a:ea typeface="Times New Roman"/>
                <a:cs typeface="Simplified Arabic"/>
              </a:rPr>
              <a:t>يجب ان نفهم افراد الجماعة ما هو المتوقع منهم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400" b="1" dirty="0">
                <a:latin typeface="Times New Roman"/>
                <a:ea typeface="Times New Roman"/>
                <a:cs typeface="Simplified Arabic"/>
              </a:rPr>
              <a:t>توفير الإرشادات الخاصة بإنجاز المهام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400" b="1" dirty="0">
                <a:latin typeface="Times New Roman"/>
                <a:ea typeface="Times New Roman"/>
                <a:cs typeface="Simplified Arabic"/>
              </a:rPr>
              <a:t>تشجيع أفراد الجماعة على تنمية أنفسهم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6-يجب ان يعمل افراد الجماعة في ظروف صحية و امنة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 </a:t>
            </a:r>
            <a:endParaRPr lang="en-US" sz="1200" b="1" dirty="0">
              <a:effectLst/>
              <a:latin typeface="Times New Roman"/>
              <a:ea typeface="Times New Roman"/>
              <a:cs typeface="Traditional Arabic"/>
            </a:endParaRPr>
          </a:p>
        </p:txBody>
      </p:sp>
    </p:spTree>
    <p:extLst>
      <p:ext uri="{BB962C8B-B14F-4D97-AF65-F5344CB8AC3E}">
        <p14:creationId xmlns:p14="http://schemas.microsoft.com/office/powerpoint/2010/main" val="13955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767007"/>
            <a:ext cx="8352928" cy="313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indent="41275">
              <a:lnSpc>
                <a:spcPct val="150000"/>
              </a:lnSpc>
            </a:pPr>
            <a:r>
              <a:rPr lang="ar-SA" sz="3600" b="1" dirty="0">
                <a:latin typeface="Times New Roman"/>
                <a:ea typeface="Times New Roman"/>
                <a:cs typeface="Simplified Arabic"/>
              </a:rPr>
              <a:t>مستويات الاتصال الثلاثة التي تتطلبها العملية </a:t>
            </a:r>
            <a:r>
              <a:rPr lang="ar-SA" sz="3600" b="1" dirty="0" smtClean="0">
                <a:latin typeface="Times New Roman"/>
                <a:ea typeface="Times New Roman"/>
                <a:cs typeface="Simplified Arabic"/>
              </a:rPr>
              <a:t>الاشرافية</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تتطلب العملية الاشرافية ثلاثة مستويات من الاتصال هي كما يلي :</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38125" algn="l"/>
              </a:tabLst>
            </a:pPr>
            <a:r>
              <a:rPr lang="ar-SA" sz="2400" b="1" dirty="0">
                <a:latin typeface="Times New Roman"/>
                <a:ea typeface="Times New Roman"/>
                <a:cs typeface="Simplified Arabic"/>
              </a:rPr>
              <a:t>الاتصال بالموظفين او الجماعة العمل</a:t>
            </a:r>
            <a:endParaRPr lang="en-US" sz="1200" b="1" dirty="0">
              <a:latin typeface="Times New Roman"/>
              <a:ea typeface="Times New Roman"/>
              <a:cs typeface="Traditional Arabic"/>
            </a:endParaRPr>
          </a:p>
          <a:p>
            <a:pPr marL="342900" lvl="0" indent="-342900">
              <a:lnSpc>
                <a:spcPct val="150000"/>
              </a:lnSpc>
              <a:buFont typeface="+mj-lt"/>
              <a:buAutoNum type="arabicPeriod"/>
              <a:tabLst>
                <a:tab pos="238125" algn="l"/>
              </a:tabLst>
            </a:pPr>
            <a:r>
              <a:rPr lang="ar-SA" sz="2400" b="1" dirty="0">
                <a:latin typeface="Times New Roman"/>
                <a:ea typeface="Times New Roman"/>
                <a:cs typeface="Simplified Arabic"/>
              </a:rPr>
              <a:t>الاتصال بالزملاء </a:t>
            </a:r>
            <a:r>
              <a:rPr lang="ar-SA" sz="2400" b="1" dirty="0" smtClean="0">
                <a:latin typeface="Times New Roman"/>
                <a:ea typeface="Times New Roman"/>
                <a:cs typeface="Simplified Arabic"/>
              </a:rPr>
              <a:t>والمشرفين</a:t>
            </a:r>
            <a:endParaRPr lang="ar-IQ" sz="2400" b="1" dirty="0" smtClean="0">
              <a:latin typeface="Times New Roman"/>
              <a:ea typeface="Times New Roman"/>
              <a:cs typeface="Simplified Arabic"/>
            </a:endParaRPr>
          </a:p>
          <a:p>
            <a:pPr marL="342900" lvl="0" indent="-342900">
              <a:lnSpc>
                <a:spcPct val="150000"/>
              </a:lnSpc>
              <a:buFont typeface="+mj-lt"/>
              <a:buAutoNum type="arabicPeriod"/>
              <a:tabLst>
                <a:tab pos="238125" algn="l"/>
              </a:tabLst>
            </a:pPr>
            <a:r>
              <a:rPr lang="ar-IQ" sz="2400" b="1" dirty="0">
                <a:latin typeface="Times New Roman"/>
                <a:ea typeface="Times New Roman"/>
                <a:cs typeface="Simplified Arabic"/>
              </a:rPr>
              <a:t> </a:t>
            </a:r>
            <a:r>
              <a:rPr lang="ar-SA" sz="2400" b="1" dirty="0" smtClean="0">
                <a:ea typeface="Times New Roman"/>
                <a:cs typeface="Simplified Arabic"/>
              </a:rPr>
              <a:t>الاتصال </a:t>
            </a:r>
            <a:r>
              <a:rPr lang="ar-SA" sz="2400" b="1" dirty="0">
                <a:ea typeface="Times New Roman"/>
                <a:cs typeface="Simplified Arabic"/>
              </a:rPr>
              <a:t>بقائد العمل </a:t>
            </a:r>
            <a:endParaRPr lang="ar-IQ" sz="2400" b="1" dirty="0"/>
          </a:p>
        </p:txBody>
      </p:sp>
    </p:spTree>
    <p:extLst>
      <p:ext uri="{BB962C8B-B14F-4D97-AF65-F5344CB8AC3E}">
        <p14:creationId xmlns:p14="http://schemas.microsoft.com/office/powerpoint/2010/main" val="1448602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9342"/>
            <a:ext cx="8568952" cy="553997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indent="41275">
              <a:lnSpc>
                <a:spcPct val="150000"/>
              </a:lnSpc>
            </a:pPr>
            <a:r>
              <a:rPr lang="ar-SA" sz="4000" b="1" dirty="0">
                <a:latin typeface="Times New Roman"/>
                <a:ea typeface="Times New Roman"/>
                <a:cs typeface="Simplified Arabic"/>
              </a:rPr>
              <a:t>واجبات المشرف في الادارة الرياضية</a:t>
            </a:r>
            <a:endParaRPr lang="en-US" sz="1400" b="1" dirty="0">
              <a:latin typeface="Times New Roman"/>
              <a:ea typeface="Times New Roman"/>
              <a:cs typeface="Traditional Arabic"/>
            </a:endParaRPr>
          </a:p>
          <a:p>
            <a:pPr indent="41275">
              <a:lnSpc>
                <a:spcPct val="150000"/>
              </a:lnSpc>
            </a:pPr>
            <a:r>
              <a:rPr lang="ar-SA" sz="2800" b="1" dirty="0">
                <a:latin typeface="Times New Roman"/>
                <a:ea typeface="Times New Roman"/>
                <a:cs typeface="Simplified Arabic"/>
              </a:rPr>
              <a:t>فيما يلي اهم واجبات المشرف :</a:t>
            </a:r>
            <a:endParaRPr lang="en-US" sz="14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800" b="1" dirty="0">
                <a:latin typeface="Times New Roman"/>
                <a:ea typeface="Times New Roman"/>
                <a:cs typeface="Simplified Arabic"/>
              </a:rPr>
              <a:t>رسم خطة للعمل .</a:t>
            </a:r>
            <a:endParaRPr lang="en-US" sz="14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800" b="1" dirty="0">
                <a:latin typeface="Times New Roman"/>
                <a:ea typeface="Times New Roman"/>
                <a:cs typeface="Simplified Arabic"/>
              </a:rPr>
              <a:t>وضع خطة العمل في الجدول الزمني .</a:t>
            </a:r>
            <a:endParaRPr lang="en-US" sz="14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800" b="1" dirty="0">
                <a:latin typeface="Times New Roman"/>
                <a:ea typeface="Times New Roman"/>
                <a:cs typeface="Simplified Arabic"/>
              </a:rPr>
              <a:t>تحديد اعباء العمل لكل فرد في الجماعة .</a:t>
            </a:r>
            <a:endParaRPr lang="en-US" sz="14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800" b="1" dirty="0">
                <a:latin typeface="Times New Roman"/>
                <a:ea typeface="Times New Roman"/>
                <a:cs typeface="Simplified Arabic"/>
              </a:rPr>
              <a:t>تدريب افراد الجماعة او الموظفين .</a:t>
            </a:r>
            <a:endParaRPr lang="en-US" sz="1400" b="1" dirty="0">
              <a:latin typeface="Times New Roman"/>
              <a:ea typeface="Times New Roman"/>
              <a:cs typeface="Traditional Arabic"/>
            </a:endParaRPr>
          </a:p>
          <a:p>
            <a:pPr marL="342900" lvl="0" indent="-342900">
              <a:lnSpc>
                <a:spcPct val="150000"/>
              </a:lnSpc>
              <a:buFont typeface="+mj-lt"/>
              <a:buAutoNum type="arabicPeriod"/>
              <a:tabLst>
                <a:tab pos="26035" algn="l"/>
              </a:tabLst>
            </a:pPr>
            <a:r>
              <a:rPr lang="ar-SA" sz="2800" b="1" dirty="0">
                <a:latin typeface="Times New Roman"/>
                <a:ea typeface="Times New Roman"/>
                <a:cs typeface="Simplified Arabic"/>
              </a:rPr>
              <a:t>توجيه مجهودات افراد الجماعة </a:t>
            </a:r>
            <a:r>
              <a:rPr lang="ar-SA" sz="2800" b="1" dirty="0" smtClean="0">
                <a:latin typeface="Times New Roman"/>
                <a:ea typeface="Times New Roman"/>
                <a:cs typeface="Simplified Arabic"/>
              </a:rPr>
              <a:t>.</a:t>
            </a:r>
            <a:endParaRPr lang="ar-IQ" sz="2800" b="1" dirty="0" smtClean="0">
              <a:latin typeface="Times New Roman"/>
              <a:ea typeface="Times New Roman"/>
              <a:cs typeface="Simplified Arabic"/>
            </a:endParaRPr>
          </a:p>
          <a:p>
            <a:pPr marL="342900" lvl="0" indent="-342900">
              <a:lnSpc>
                <a:spcPct val="150000"/>
              </a:lnSpc>
              <a:buFont typeface="+mj-lt"/>
              <a:buAutoNum type="arabicPeriod"/>
              <a:tabLst>
                <a:tab pos="26035" algn="l"/>
              </a:tabLst>
            </a:pPr>
            <a:r>
              <a:rPr lang="ar-IQ" sz="2800" b="1" dirty="0">
                <a:latin typeface="Times New Roman"/>
                <a:ea typeface="Times New Roman"/>
                <a:cs typeface="Simplified Arabic"/>
              </a:rPr>
              <a:t> </a:t>
            </a:r>
            <a:r>
              <a:rPr lang="ar-SA" sz="2800" b="1" dirty="0" smtClean="0">
                <a:ea typeface="Times New Roman"/>
                <a:cs typeface="Simplified Arabic"/>
              </a:rPr>
              <a:t>إجادة </a:t>
            </a:r>
            <a:r>
              <a:rPr lang="ar-SA" sz="2800" b="1" dirty="0">
                <a:ea typeface="Times New Roman"/>
                <a:cs typeface="Simplified Arabic"/>
              </a:rPr>
              <a:t>أساليب رفع كفاءة الاداء .</a:t>
            </a:r>
            <a:endParaRPr lang="ar-IQ" sz="2800" b="1" dirty="0"/>
          </a:p>
        </p:txBody>
      </p:sp>
    </p:spTree>
    <p:extLst>
      <p:ext uri="{BB962C8B-B14F-4D97-AF65-F5344CB8AC3E}">
        <p14:creationId xmlns:p14="http://schemas.microsoft.com/office/powerpoint/2010/main" val="400762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548680"/>
            <a:ext cx="8820472" cy="59093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41275">
              <a:lnSpc>
                <a:spcPct val="150000"/>
              </a:lnSpc>
            </a:pPr>
            <a:r>
              <a:rPr lang="ar-SA" sz="3200" b="1" dirty="0">
                <a:solidFill>
                  <a:schemeClr val="tx1"/>
                </a:solidFill>
                <a:latin typeface="Times New Roman"/>
                <a:ea typeface="Times New Roman"/>
                <a:cs typeface="Simplified Arabic"/>
              </a:rPr>
              <a:t>كيف يعمل المشرف في الادارة الرياضية </a:t>
            </a:r>
            <a:endParaRPr lang="en-US" sz="1100" b="1" dirty="0">
              <a:solidFill>
                <a:schemeClr val="tx1"/>
              </a:solidFill>
              <a:latin typeface="Times New Roman"/>
              <a:ea typeface="Times New Roman"/>
              <a:cs typeface="Traditional Arabic"/>
            </a:endParaRPr>
          </a:p>
          <a:p>
            <a:pPr indent="41275">
              <a:lnSpc>
                <a:spcPct val="150000"/>
              </a:lnSpc>
            </a:pPr>
            <a:r>
              <a:rPr lang="ar-SA" sz="2000" b="1" dirty="0">
                <a:solidFill>
                  <a:schemeClr val="tx1"/>
                </a:solidFill>
                <a:latin typeface="Times New Roman"/>
                <a:ea typeface="Times New Roman"/>
                <a:cs typeface="Simplified Arabic"/>
              </a:rPr>
              <a:t>فيما يلي نصائح للمشرف كي ينجح في تحقيق اهدافه الاشرافية :</a:t>
            </a:r>
            <a:endParaRPr lang="en-US" sz="1100" b="1" dirty="0">
              <a:solidFill>
                <a:schemeClr val="tx1"/>
              </a:solidFill>
              <a:latin typeface="Times New Roman"/>
              <a:ea typeface="Times New Roman"/>
              <a:cs typeface="Traditional Arabic"/>
            </a:endParaRPr>
          </a:p>
          <a:p>
            <a:pPr indent="41275">
              <a:lnSpc>
                <a:spcPct val="150000"/>
              </a:lnSpc>
            </a:pPr>
            <a:r>
              <a:rPr lang="ar-SA" sz="2000" b="1" dirty="0">
                <a:solidFill>
                  <a:schemeClr val="tx1"/>
                </a:solidFill>
                <a:latin typeface="Times New Roman"/>
                <a:ea typeface="Times New Roman"/>
                <a:cs typeface="Simplified Arabic"/>
              </a:rPr>
              <a:t>1- التعرف على افراد الجماعة </a:t>
            </a:r>
            <a:endParaRPr lang="en-US" sz="1100" b="1" dirty="0">
              <a:solidFill>
                <a:schemeClr val="tx1"/>
              </a:solidFill>
              <a:latin typeface="Times New Roman"/>
              <a:ea typeface="Times New Roman"/>
              <a:cs typeface="Traditional Arabic"/>
            </a:endParaRPr>
          </a:p>
          <a:p>
            <a:pPr indent="41275">
              <a:lnSpc>
                <a:spcPct val="150000"/>
              </a:lnSpc>
            </a:pPr>
            <a:r>
              <a:rPr lang="ar-SA" sz="2000" b="1" dirty="0">
                <a:solidFill>
                  <a:schemeClr val="tx1"/>
                </a:solidFill>
                <a:latin typeface="Times New Roman"/>
                <a:ea typeface="Times New Roman"/>
                <a:cs typeface="Simplified Arabic"/>
              </a:rPr>
              <a:t>من الواجب التعرف على كافة افراد جماعة العمل ‘ فالتعرف على خلفيتهم ‘ و تعليمهم و فلسفتهم ‘ وعاداتهم ‘ و اتجاهاتهم نحو العمل ‘ و طموحاتهم كلها امور سوف تساعد في انجاز مهمة المشرف .</a:t>
            </a:r>
            <a:endParaRPr lang="en-US" sz="1100" b="1" dirty="0">
              <a:solidFill>
                <a:schemeClr val="tx1"/>
              </a:solidFill>
              <a:latin typeface="Times New Roman"/>
              <a:ea typeface="Times New Roman"/>
              <a:cs typeface="Traditional Arabic"/>
            </a:endParaRPr>
          </a:p>
          <a:p>
            <a:pPr indent="41275">
              <a:lnSpc>
                <a:spcPct val="150000"/>
              </a:lnSpc>
            </a:pPr>
            <a:r>
              <a:rPr lang="ar-SA" sz="2000" b="1" dirty="0">
                <a:solidFill>
                  <a:schemeClr val="tx1"/>
                </a:solidFill>
                <a:latin typeface="Times New Roman"/>
                <a:ea typeface="Times New Roman"/>
                <a:cs typeface="Simplified Arabic"/>
              </a:rPr>
              <a:t>2- التعرف على كيفية اعطاء الاوامر </a:t>
            </a:r>
            <a:endParaRPr lang="en-US" sz="1100" b="1" dirty="0">
              <a:solidFill>
                <a:schemeClr val="tx1"/>
              </a:solidFill>
              <a:latin typeface="Times New Roman"/>
              <a:ea typeface="Times New Roman"/>
              <a:cs typeface="Traditional Arabic"/>
            </a:endParaRPr>
          </a:p>
          <a:p>
            <a:pPr indent="41275">
              <a:lnSpc>
                <a:spcPct val="150000"/>
              </a:lnSpc>
            </a:pPr>
            <a:r>
              <a:rPr lang="ar-SA" sz="2000" b="1" dirty="0">
                <a:solidFill>
                  <a:schemeClr val="tx1"/>
                </a:solidFill>
                <a:latin typeface="Times New Roman"/>
                <a:ea typeface="Times New Roman"/>
                <a:cs typeface="Simplified Arabic"/>
              </a:rPr>
              <a:t>من الطبيعي ان يكون لدى المشرف سلطة ‘ وهناك طرفان متناقضان لاستخدامها ‘ اما </a:t>
            </a:r>
            <a:r>
              <a:rPr lang="ar-SA" sz="2000" b="1" dirty="0" smtClean="0">
                <a:solidFill>
                  <a:schemeClr val="tx1"/>
                </a:solidFill>
                <a:latin typeface="Times New Roman"/>
                <a:ea typeface="Times New Roman"/>
                <a:cs typeface="Simplified Arabic"/>
              </a:rPr>
              <a:t>بإصدار </a:t>
            </a:r>
            <a:r>
              <a:rPr lang="ar-SA" sz="2000" b="1" dirty="0">
                <a:solidFill>
                  <a:schemeClr val="tx1"/>
                </a:solidFill>
                <a:latin typeface="Times New Roman"/>
                <a:ea typeface="Times New Roman"/>
                <a:cs typeface="Simplified Arabic"/>
              </a:rPr>
              <a:t>الاوامر المباشرة ‘ او بالاتفاق المتبادل و من المفضل استخدام الترتيب التالي :</a:t>
            </a:r>
            <a:endParaRPr lang="en-US" sz="1100" b="1" dirty="0">
              <a:solidFill>
                <a:schemeClr val="tx1"/>
              </a:solidFill>
              <a:latin typeface="Times New Roman"/>
              <a:ea typeface="Times New Roman"/>
              <a:cs typeface="Traditional Arabic"/>
            </a:endParaRPr>
          </a:p>
          <a:p>
            <a:pPr marL="342900" lvl="0" indent="-342900">
              <a:lnSpc>
                <a:spcPct val="150000"/>
              </a:lnSpc>
              <a:buFont typeface="Symbol"/>
              <a:buChar char=""/>
              <a:tabLst>
                <a:tab pos="245110" algn="l"/>
              </a:tabLst>
            </a:pPr>
            <a:r>
              <a:rPr lang="ar-SA" sz="2000" b="1" dirty="0">
                <a:solidFill>
                  <a:schemeClr val="tx1"/>
                </a:solidFill>
                <a:latin typeface="Times New Roman"/>
                <a:ea typeface="Times New Roman"/>
                <a:cs typeface="Simplified Arabic"/>
              </a:rPr>
              <a:t>الاتفاق على أسلوب العمل .</a:t>
            </a:r>
            <a:endParaRPr lang="en-US" sz="1100" b="1" dirty="0">
              <a:solidFill>
                <a:schemeClr val="tx1"/>
              </a:solidFill>
              <a:latin typeface="Times New Roman"/>
              <a:ea typeface="Times New Roman"/>
              <a:cs typeface="Traditional Arabic"/>
            </a:endParaRPr>
          </a:p>
          <a:p>
            <a:pPr marL="342900" lvl="0" indent="-342900">
              <a:lnSpc>
                <a:spcPct val="150000"/>
              </a:lnSpc>
              <a:buFont typeface="Symbol"/>
              <a:buChar char=""/>
              <a:tabLst>
                <a:tab pos="245110" algn="l"/>
              </a:tabLst>
            </a:pPr>
            <a:r>
              <a:rPr lang="ar-SA" sz="2000" b="1" dirty="0">
                <a:solidFill>
                  <a:schemeClr val="tx1"/>
                </a:solidFill>
                <a:latin typeface="Times New Roman"/>
                <a:ea typeface="Times New Roman"/>
                <a:cs typeface="Simplified Arabic"/>
              </a:rPr>
              <a:t>الاقتراح .</a:t>
            </a:r>
            <a:endParaRPr lang="en-US" sz="1100" b="1" dirty="0">
              <a:solidFill>
                <a:schemeClr val="tx1"/>
              </a:solidFill>
              <a:latin typeface="Times New Roman"/>
              <a:ea typeface="Times New Roman"/>
              <a:cs typeface="Traditional Arabic"/>
            </a:endParaRPr>
          </a:p>
          <a:p>
            <a:pPr marL="342900" lvl="0" indent="-342900">
              <a:lnSpc>
                <a:spcPct val="150000"/>
              </a:lnSpc>
              <a:buFont typeface="Symbol"/>
              <a:buChar char=""/>
              <a:tabLst>
                <a:tab pos="245110" algn="l"/>
              </a:tabLst>
            </a:pPr>
            <a:r>
              <a:rPr lang="ar-SA" sz="2000" b="1" dirty="0">
                <a:solidFill>
                  <a:schemeClr val="tx1"/>
                </a:solidFill>
                <a:latin typeface="Times New Roman"/>
                <a:ea typeface="Times New Roman"/>
                <a:cs typeface="Simplified Arabic"/>
              </a:rPr>
              <a:t>الطلب .</a:t>
            </a:r>
            <a:endParaRPr lang="en-US" sz="1100" b="1" dirty="0">
              <a:solidFill>
                <a:schemeClr val="tx1"/>
              </a:solidFill>
              <a:latin typeface="Times New Roman"/>
              <a:ea typeface="Times New Roman"/>
              <a:cs typeface="Traditional Arabic"/>
            </a:endParaRPr>
          </a:p>
          <a:p>
            <a:pPr marL="342900" lvl="0" indent="-342900">
              <a:lnSpc>
                <a:spcPct val="150000"/>
              </a:lnSpc>
              <a:buFont typeface="Symbol"/>
              <a:buChar char=""/>
              <a:tabLst>
                <a:tab pos="245110" algn="l"/>
              </a:tabLst>
            </a:pPr>
            <a:r>
              <a:rPr lang="ar-SA" sz="2000" b="1" dirty="0">
                <a:solidFill>
                  <a:schemeClr val="tx1"/>
                </a:solidFill>
                <a:latin typeface="Times New Roman"/>
                <a:ea typeface="Times New Roman"/>
                <a:cs typeface="Simplified Arabic"/>
              </a:rPr>
              <a:t>الأمر المباشر .</a:t>
            </a:r>
            <a:endParaRPr lang="en-US" sz="1100" b="1" dirty="0">
              <a:solidFill>
                <a:schemeClr val="tx1"/>
              </a:solidFill>
              <a:effectLst/>
              <a:latin typeface="Times New Roman"/>
              <a:ea typeface="Times New Roman"/>
              <a:cs typeface="Traditional Arabic"/>
            </a:endParaRPr>
          </a:p>
        </p:txBody>
      </p:sp>
    </p:spTree>
    <p:extLst>
      <p:ext uri="{BB962C8B-B14F-4D97-AF65-F5344CB8AC3E}">
        <p14:creationId xmlns:p14="http://schemas.microsoft.com/office/powerpoint/2010/main" val="338841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008" y="543595"/>
            <a:ext cx="8892480" cy="6001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indent="41275"/>
            <a:r>
              <a:rPr lang="en-US" sz="2400" b="1" dirty="0">
                <a:latin typeface="Simplified Arabic"/>
                <a:ea typeface="Times New Roman"/>
                <a:cs typeface="Traditional Arabic"/>
              </a:rPr>
              <a:t>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3- التعرف على كيفية الحصول على مساعدة افراد الجماعة</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التعرف على افراد مجموعة العمل ستمكن المشرف من تفويض الآخرين في اتخاذ القرارات </a:t>
            </a:r>
            <a:endParaRPr lang="ar-IQ" sz="2400" b="1" dirty="0" smtClean="0">
              <a:latin typeface="Times New Roman"/>
              <a:ea typeface="Times New Roman"/>
              <a:cs typeface="Simplified Arabic"/>
            </a:endParaRPr>
          </a:p>
          <a:p>
            <a:pPr indent="41275">
              <a:lnSpc>
                <a:spcPct val="150000"/>
              </a:lnSpc>
            </a:pPr>
            <a:r>
              <a:rPr lang="ar-SA" sz="2400" b="1" dirty="0" smtClean="0">
                <a:latin typeface="Times New Roman"/>
                <a:ea typeface="Times New Roman"/>
                <a:cs typeface="Simplified Arabic"/>
              </a:rPr>
              <a:t>والتصرف </a:t>
            </a:r>
            <a:r>
              <a:rPr lang="ar-SA" sz="2400" b="1" dirty="0">
                <a:latin typeface="Times New Roman"/>
                <a:ea typeface="Times New Roman"/>
                <a:cs typeface="Simplified Arabic"/>
              </a:rPr>
              <a:t>و بذلك تتحقق الاعمال و حينما يساعد المشرف رجاله  فسيجد انهم يلجئون اليه عند الحاجة الحقيقية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4- التعرف على كيفية اتخاذ القرار</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قد يغفر الافراد خطأ اتخاذ قرار خاطئ لكنهم لا يغفروا لفرد لا يستطيع اتخاذ قرار‘ و حين يطلب افراد الجماعة اتخاذ قرار فإنه على المشرف ان يتخذ قرار فوراً قدر الامكان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5- التعرف على اسلوب النقد السليم </a:t>
            </a:r>
            <a:endParaRPr lang="en-US" sz="1200" b="1" dirty="0">
              <a:latin typeface="Times New Roman"/>
              <a:ea typeface="Times New Roman"/>
              <a:cs typeface="Traditional Arabic"/>
            </a:endParaRPr>
          </a:p>
          <a:p>
            <a:pPr indent="41275">
              <a:lnSpc>
                <a:spcPct val="150000"/>
              </a:lnSpc>
            </a:pPr>
            <a:r>
              <a:rPr lang="ar-SA" sz="2400" b="1" dirty="0">
                <a:latin typeface="Times New Roman"/>
                <a:ea typeface="Times New Roman"/>
                <a:cs typeface="Simplified Arabic"/>
              </a:rPr>
              <a:t>المدح يجب ان يكون علانية قدر الامكان ‘ و على العكس فالنقد او التأنيب يجب ان يتم في الخلفاء .</a:t>
            </a:r>
            <a:endParaRPr lang="en-US" sz="1200" b="1" dirty="0">
              <a:effectLst/>
              <a:latin typeface="Times New Roman"/>
              <a:ea typeface="Times New Roman"/>
              <a:cs typeface="Traditional Arabic"/>
            </a:endParaRPr>
          </a:p>
        </p:txBody>
      </p:sp>
    </p:spTree>
    <p:extLst>
      <p:ext uri="{BB962C8B-B14F-4D97-AF65-F5344CB8AC3E}">
        <p14:creationId xmlns:p14="http://schemas.microsoft.com/office/powerpoint/2010/main" val="2701644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836712"/>
            <a:ext cx="8748464" cy="5170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indent="41275">
              <a:lnSpc>
                <a:spcPct val="150000"/>
              </a:lnSpc>
            </a:pPr>
            <a:r>
              <a:rPr lang="ar-SA" sz="2000" b="1" dirty="0">
                <a:latin typeface="Times New Roman"/>
                <a:ea typeface="Times New Roman"/>
                <a:cs typeface="Simplified Arabic"/>
              </a:rPr>
              <a:t> </a:t>
            </a:r>
            <a:r>
              <a:rPr lang="ar-SA" sz="2000" b="1" dirty="0" smtClean="0">
                <a:latin typeface="Times New Roman"/>
                <a:ea typeface="Times New Roman"/>
                <a:cs typeface="Simplified Arabic"/>
              </a:rPr>
              <a:t>6-التعرف </a:t>
            </a:r>
            <a:r>
              <a:rPr lang="ar-SA" sz="2000" b="1" dirty="0">
                <a:latin typeface="Times New Roman"/>
                <a:ea typeface="Times New Roman"/>
                <a:cs typeface="Simplified Arabic"/>
              </a:rPr>
              <a:t>على كيفية معالجة الشكاوى</a:t>
            </a:r>
            <a:endParaRPr lang="en-US" sz="1100" b="1" dirty="0">
              <a:latin typeface="Times New Roman"/>
              <a:ea typeface="Times New Roman"/>
              <a:cs typeface="Traditional Arabic"/>
            </a:endParaRPr>
          </a:p>
          <a:p>
            <a:pPr indent="41275">
              <a:lnSpc>
                <a:spcPct val="150000"/>
              </a:lnSpc>
            </a:pPr>
            <a:r>
              <a:rPr lang="ar-SA" sz="2000" b="1" dirty="0">
                <a:latin typeface="Times New Roman"/>
                <a:ea typeface="Times New Roman"/>
                <a:cs typeface="Simplified Arabic"/>
              </a:rPr>
              <a:t>حينما يتلقى المشرف شكوى فيجب عليه :</a:t>
            </a:r>
            <a:endParaRPr lang="en-US" sz="1100" b="1" dirty="0">
              <a:latin typeface="Times New Roman"/>
              <a:ea typeface="Times New Roman"/>
              <a:cs typeface="Traditional Arabic"/>
            </a:endParaRPr>
          </a:p>
          <a:p>
            <a:pPr marL="342900" lvl="0" indent="-342900">
              <a:lnSpc>
                <a:spcPct val="150000"/>
              </a:lnSpc>
              <a:buFont typeface="Symbol"/>
              <a:buChar char=""/>
              <a:tabLst>
                <a:tab pos="571500" algn="l"/>
              </a:tabLst>
            </a:pPr>
            <a:r>
              <a:rPr lang="ar-SA" sz="2000" b="1" dirty="0">
                <a:latin typeface="Times New Roman"/>
                <a:ea typeface="Times New Roman"/>
                <a:cs typeface="Simplified Arabic"/>
              </a:rPr>
              <a:t>التعرف على كافة جوانب الشكوى .</a:t>
            </a:r>
            <a:endParaRPr lang="en-US" sz="1100" b="1" dirty="0">
              <a:latin typeface="Times New Roman"/>
              <a:ea typeface="Times New Roman"/>
              <a:cs typeface="Traditional Arabic"/>
            </a:endParaRPr>
          </a:p>
          <a:p>
            <a:pPr marL="342900" lvl="0" indent="-342900">
              <a:lnSpc>
                <a:spcPct val="150000"/>
              </a:lnSpc>
              <a:buFont typeface="Symbol"/>
              <a:buChar char=""/>
              <a:tabLst>
                <a:tab pos="571500" algn="l"/>
              </a:tabLst>
            </a:pPr>
            <a:r>
              <a:rPr lang="ar-SA" sz="2000" b="1" dirty="0">
                <a:latin typeface="Times New Roman"/>
                <a:ea typeface="Times New Roman"/>
                <a:cs typeface="Simplified Arabic"/>
              </a:rPr>
              <a:t>جمع جانبي الشكوى .</a:t>
            </a:r>
            <a:endParaRPr lang="en-US" sz="1100" b="1" dirty="0">
              <a:latin typeface="Times New Roman"/>
              <a:ea typeface="Times New Roman"/>
              <a:cs typeface="Traditional Arabic"/>
            </a:endParaRPr>
          </a:p>
          <a:p>
            <a:pPr marL="342900" lvl="0" indent="-342900">
              <a:lnSpc>
                <a:spcPct val="150000"/>
              </a:lnSpc>
              <a:buFont typeface="Symbol"/>
              <a:buChar char=""/>
              <a:tabLst>
                <a:tab pos="571500" algn="l"/>
              </a:tabLst>
            </a:pPr>
            <a:r>
              <a:rPr lang="ar-SA" sz="2000" b="1" dirty="0">
                <a:latin typeface="Times New Roman"/>
                <a:ea typeface="Times New Roman"/>
                <a:cs typeface="Simplified Arabic"/>
              </a:rPr>
              <a:t>وضع حد سريع للشكوى قدر الامكان </a:t>
            </a:r>
            <a:r>
              <a:rPr lang="ar-SA" sz="2000" b="1" dirty="0" smtClean="0">
                <a:latin typeface="Times New Roman"/>
                <a:ea typeface="Times New Roman"/>
                <a:cs typeface="Simplified Arabic"/>
              </a:rPr>
              <a:t>.</a:t>
            </a:r>
            <a:endParaRPr lang="ar-IQ" sz="2000" b="1" dirty="0" smtClean="0">
              <a:latin typeface="Times New Roman"/>
              <a:ea typeface="Times New Roman"/>
              <a:cs typeface="Simplified Arabic"/>
            </a:endParaRPr>
          </a:p>
          <a:p>
            <a:pPr lvl="0">
              <a:lnSpc>
                <a:spcPct val="150000"/>
              </a:lnSpc>
              <a:tabLst>
                <a:tab pos="26035" algn="l"/>
              </a:tabLst>
            </a:pPr>
            <a:r>
              <a:rPr lang="ar-IQ" sz="2000" b="1" dirty="0" smtClean="0">
                <a:latin typeface="Times New Roman"/>
                <a:ea typeface="Times New Roman"/>
                <a:cs typeface="Simplified Arabic"/>
              </a:rPr>
              <a:t>7 - </a:t>
            </a:r>
            <a:r>
              <a:rPr lang="ar-SA" sz="2000" b="1" dirty="0" smtClean="0">
                <a:latin typeface="Times New Roman"/>
                <a:ea typeface="Times New Roman"/>
                <a:cs typeface="Simplified Arabic"/>
              </a:rPr>
              <a:t>التعرف </a:t>
            </a:r>
            <a:r>
              <a:rPr lang="ar-SA" sz="2000" b="1" dirty="0">
                <a:latin typeface="Times New Roman"/>
                <a:ea typeface="Times New Roman"/>
                <a:cs typeface="Simplified Arabic"/>
              </a:rPr>
              <a:t>على كيفية التعامل مع الفرد </a:t>
            </a:r>
            <a:r>
              <a:rPr lang="ar-SA" sz="2000" b="1" dirty="0" smtClean="0">
                <a:latin typeface="Times New Roman"/>
                <a:ea typeface="Times New Roman"/>
                <a:cs typeface="Simplified Arabic"/>
              </a:rPr>
              <a:t>المشكلة  </a:t>
            </a:r>
            <a:r>
              <a:rPr lang="ar-SA" sz="2000" b="1" dirty="0">
                <a:latin typeface="Times New Roman"/>
                <a:ea typeface="Times New Roman"/>
                <a:cs typeface="Simplified Arabic"/>
              </a:rPr>
              <a:t>الفرد المشكلة يوجد في جماعات كثيرة </a:t>
            </a:r>
            <a:r>
              <a:rPr lang="ar-SA" sz="2000" b="1" dirty="0" smtClean="0">
                <a:latin typeface="Times New Roman"/>
                <a:ea typeface="Times New Roman"/>
                <a:cs typeface="Simplified Arabic"/>
              </a:rPr>
              <a:t>  </a:t>
            </a:r>
            <a:r>
              <a:rPr lang="ar-SA" sz="2000" b="1" dirty="0">
                <a:latin typeface="Times New Roman"/>
                <a:ea typeface="Times New Roman"/>
                <a:cs typeface="Simplified Arabic"/>
              </a:rPr>
              <a:t>فيما يلي خطوات يمكن اتباعها تسهم في حسن التعامل مع الفرد المشكلة و هي كما يلي :</a:t>
            </a:r>
            <a:endParaRPr lang="en-US" sz="1100" b="1" dirty="0">
              <a:latin typeface="Times New Roman"/>
              <a:ea typeface="Times New Roman"/>
              <a:cs typeface="Traditional Arabic"/>
            </a:endParaRPr>
          </a:p>
          <a:p>
            <a:pPr marL="342900" lvl="0" indent="-342900">
              <a:lnSpc>
                <a:spcPct val="150000"/>
              </a:lnSpc>
              <a:buFont typeface="Symbol"/>
              <a:buChar char=""/>
              <a:tabLst>
                <a:tab pos="359410" algn="l"/>
              </a:tabLst>
            </a:pPr>
            <a:r>
              <a:rPr lang="ar-SA" sz="2000" b="1" dirty="0">
                <a:latin typeface="Times New Roman"/>
                <a:ea typeface="Times New Roman"/>
                <a:cs typeface="Simplified Arabic"/>
              </a:rPr>
              <a:t>اكتساب ثقة الفرد المشكلة .</a:t>
            </a:r>
            <a:endParaRPr lang="en-US" sz="1100" b="1" dirty="0">
              <a:latin typeface="Times New Roman"/>
              <a:ea typeface="Times New Roman"/>
              <a:cs typeface="Traditional Arabic"/>
            </a:endParaRPr>
          </a:p>
          <a:p>
            <a:pPr marL="342900" lvl="0" indent="-342900">
              <a:lnSpc>
                <a:spcPct val="150000"/>
              </a:lnSpc>
              <a:buFont typeface="Symbol"/>
              <a:buChar char=""/>
              <a:tabLst>
                <a:tab pos="359410" algn="l"/>
              </a:tabLst>
            </a:pPr>
            <a:r>
              <a:rPr lang="ar-SA" sz="2000" b="1" dirty="0">
                <a:latin typeface="Times New Roman"/>
                <a:ea typeface="Times New Roman"/>
                <a:cs typeface="Simplified Arabic"/>
              </a:rPr>
              <a:t>التحدث معه و مصارحته بعيوبه لكن بكياسة ، و كرر المحاولة اذا ما فشلت.</a:t>
            </a:r>
            <a:endParaRPr lang="en-US" sz="1100" b="1" dirty="0">
              <a:latin typeface="Times New Roman"/>
              <a:ea typeface="Times New Roman"/>
              <a:cs typeface="Traditional Arabic"/>
            </a:endParaRPr>
          </a:p>
          <a:p>
            <a:pPr marL="342900" lvl="0" indent="-342900">
              <a:lnSpc>
                <a:spcPct val="150000"/>
              </a:lnSpc>
              <a:buFont typeface="Symbol"/>
              <a:buChar char=""/>
              <a:tabLst>
                <a:tab pos="359410" algn="l"/>
              </a:tabLst>
            </a:pPr>
            <a:r>
              <a:rPr lang="ar-SA" sz="2000" b="1" dirty="0">
                <a:latin typeface="Times New Roman"/>
                <a:ea typeface="Times New Roman"/>
                <a:cs typeface="Simplified Arabic"/>
              </a:rPr>
              <a:t>دراسة تقديراته ، وفرص ترقيه ، و مرتبه ،و الاسرة ، و غيرها مع محاولة كسب تعاونه .</a:t>
            </a:r>
            <a:endParaRPr lang="en-US" sz="1100" b="1" dirty="0">
              <a:latin typeface="Times New Roman"/>
              <a:ea typeface="Times New Roman"/>
              <a:cs typeface="Traditional Arabic"/>
            </a:endParaRPr>
          </a:p>
          <a:p>
            <a:pPr marL="342900" lvl="0" indent="-342900">
              <a:lnSpc>
                <a:spcPct val="150000"/>
              </a:lnSpc>
              <a:buFont typeface="Symbol"/>
              <a:buChar char=""/>
              <a:tabLst>
                <a:tab pos="359410" algn="l"/>
              </a:tabLst>
            </a:pPr>
            <a:r>
              <a:rPr lang="ar-SA" sz="2000" b="1" dirty="0">
                <a:latin typeface="Times New Roman"/>
                <a:ea typeface="Times New Roman"/>
                <a:cs typeface="Simplified Arabic"/>
              </a:rPr>
              <a:t>مناقشة الامر مع المشرف الأعلى ، و الاتفاق معه على خطوات العلاج .</a:t>
            </a:r>
            <a:endParaRPr lang="en-US" sz="1100" b="1" dirty="0">
              <a:effectLst/>
              <a:latin typeface="Times New Roman"/>
              <a:ea typeface="Times New Roman"/>
              <a:cs typeface="Traditional Arabic"/>
            </a:endParaRPr>
          </a:p>
        </p:txBody>
      </p:sp>
    </p:spTree>
    <p:extLst>
      <p:ext uri="{BB962C8B-B14F-4D97-AF65-F5344CB8AC3E}">
        <p14:creationId xmlns:p14="http://schemas.microsoft.com/office/powerpoint/2010/main" val="309303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24744"/>
            <a:ext cx="8784976" cy="3970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lnSpc>
                <a:spcPct val="150000"/>
              </a:lnSpc>
              <a:tabLst>
                <a:tab pos="132080" algn="l"/>
              </a:tabLst>
            </a:pPr>
            <a:r>
              <a:rPr lang="ar-IQ" sz="2800" b="1" dirty="0" smtClean="0">
                <a:latin typeface="Times New Roman"/>
                <a:ea typeface="Times New Roman"/>
                <a:cs typeface="Simplified Arabic"/>
              </a:rPr>
              <a:t>8- </a:t>
            </a:r>
            <a:r>
              <a:rPr lang="ar-SA" sz="2800" b="1" dirty="0" smtClean="0">
                <a:latin typeface="Times New Roman"/>
                <a:ea typeface="Times New Roman"/>
                <a:cs typeface="Simplified Arabic"/>
              </a:rPr>
              <a:t>التعرف </a:t>
            </a:r>
            <a:r>
              <a:rPr lang="ar-SA" sz="2800" b="1" dirty="0">
                <a:latin typeface="Times New Roman"/>
                <a:ea typeface="Times New Roman"/>
                <a:cs typeface="Simplified Arabic"/>
              </a:rPr>
              <a:t>على كيفية التعامل مع الاهمال و سوء السلوك </a:t>
            </a:r>
            <a:endParaRPr lang="en-US" sz="1400" b="1" dirty="0">
              <a:latin typeface="Times New Roman"/>
              <a:ea typeface="Times New Roman"/>
              <a:cs typeface="Traditional Arabic"/>
            </a:endParaRPr>
          </a:p>
          <a:p>
            <a:pPr marL="222250" indent="106045">
              <a:lnSpc>
                <a:spcPct val="150000"/>
              </a:lnSpc>
              <a:tabLst>
                <a:tab pos="132080" algn="l"/>
              </a:tabLst>
            </a:pPr>
            <a:r>
              <a:rPr lang="ar-SA" sz="2800" b="1" dirty="0">
                <a:latin typeface="Times New Roman"/>
                <a:ea typeface="Times New Roman"/>
                <a:cs typeface="Simplified Arabic"/>
              </a:rPr>
              <a:t>هناك من يرفض اداء بعض الاعمال الموكلة اليه كما ان هناك من يهمل اداء واجبه ، كما ان هناك كذلك من يقومون لأكثر من هذا و ذاك ، مما لا شك فيه ان رد فعل المشرف يجب ان يكون مواكبا للظروف على أي حال فأن على المشرف مسئولية اتجاه مثل هؤلاء ، و منها متابعة الحقائق حتى آخر حدود الاشراف .</a:t>
            </a:r>
            <a:endParaRPr lang="en-US" sz="1400" b="1" dirty="0">
              <a:effectLst/>
              <a:latin typeface="Times New Roman"/>
              <a:ea typeface="Times New Roman"/>
              <a:cs typeface="Traditional Arabic"/>
            </a:endParaRPr>
          </a:p>
        </p:txBody>
      </p:sp>
    </p:spTree>
    <p:extLst>
      <p:ext uri="{BB962C8B-B14F-4D97-AF65-F5344CB8AC3E}">
        <p14:creationId xmlns:p14="http://schemas.microsoft.com/office/powerpoint/2010/main" val="1906917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06052"/>
            <a:ext cx="8280920" cy="646330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76200" indent="41275">
              <a:lnSpc>
                <a:spcPct val="150000"/>
              </a:lnSpc>
            </a:pPr>
            <a:r>
              <a:rPr lang="ar-SA" sz="3600" b="1" dirty="0">
                <a:latin typeface="Times New Roman"/>
                <a:ea typeface="Times New Roman"/>
                <a:cs typeface="Simplified Arabic"/>
              </a:rPr>
              <a:t>أسباب فشل الإشراف في الإدارة الرياضية </a:t>
            </a:r>
            <a:endParaRPr lang="en-US" sz="1200" b="1" dirty="0">
              <a:latin typeface="Times New Roman"/>
              <a:ea typeface="Times New Roman"/>
              <a:cs typeface="Traditional Arabic"/>
            </a:endParaRPr>
          </a:p>
          <a:p>
            <a:pPr marL="76200" indent="41275">
              <a:lnSpc>
                <a:spcPct val="150000"/>
              </a:lnSpc>
            </a:pPr>
            <a:r>
              <a:rPr lang="ar-SA" sz="2400" b="1" dirty="0">
                <a:latin typeface="Times New Roman"/>
                <a:ea typeface="Times New Roman"/>
                <a:cs typeface="Simplified Arabic"/>
              </a:rPr>
              <a:t>فيما يلي نوضح بعض النقاط التي تؤدي إلى فشل الإشراف الجيد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العمل بأسلوب تصيد الأخطاء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المحاباة لأفراد معينين في العمل .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ضعف القدرة على حسم القرارات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ضعف حماية الموظف ، و إهمال الكفاح من اجله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عدم وضوح التعليمات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إظهار الأخطاء على الملأ و بين الزملاء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ar-SA" sz="2400" b="1" dirty="0">
                <a:latin typeface="Times New Roman"/>
                <a:ea typeface="Times New Roman"/>
                <a:cs typeface="Simplified Arabic"/>
              </a:rPr>
              <a:t>المغالاة في الإشراف دون مبرر .</a:t>
            </a:r>
            <a:endParaRPr lang="en-US" sz="1200" b="1" dirty="0">
              <a:latin typeface="Times New Roman"/>
              <a:ea typeface="Times New Roman"/>
              <a:cs typeface="Traditional Arabic"/>
            </a:endParaRPr>
          </a:p>
          <a:p>
            <a:pPr marL="342900" lvl="0" indent="-342900">
              <a:lnSpc>
                <a:spcPct val="150000"/>
              </a:lnSpc>
              <a:buFont typeface="Symbol"/>
              <a:buChar char=""/>
              <a:tabLst>
                <a:tab pos="590550" algn="l"/>
              </a:tabLst>
            </a:pPr>
            <a:r>
              <a:rPr lang="en-US" sz="2400" b="1" dirty="0">
                <a:latin typeface="Simplified Arabic"/>
                <a:ea typeface="Times New Roman"/>
                <a:cs typeface="Traditional Arabic"/>
              </a:rPr>
              <a:t> </a:t>
            </a:r>
            <a:r>
              <a:rPr lang="ar-SA" sz="2400" b="1" dirty="0">
                <a:latin typeface="Simplified Arabic"/>
                <a:ea typeface="Times New Roman"/>
                <a:cs typeface="Traditional Arabic"/>
              </a:rPr>
              <a:t>التدخل في الأمور الشخصية ، و استخدام الغيبة والنميمة .</a:t>
            </a:r>
            <a:endParaRPr lang="en-US" sz="1200" b="1" dirty="0">
              <a:latin typeface="Times New Roman"/>
              <a:ea typeface="Times New Roman"/>
              <a:cs typeface="Traditional Arabic"/>
            </a:endParaRPr>
          </a:p>
          <a:p>
            <a:pPr>
              <a:lnSpc>
                <a:spcPct val="150000"/>
              </a:lnSpc>
            </a:pPr>
            <a:r>
              <a:rPr lang="ar-SA" sz="2400" b="1" dirty="0">
                <a:latin typeface="Times New Roman"/>
                <a:ea typeface="Times New Roman"/>
                <a:cs typeface="Simplified Arabic"/>
              </a:rPr>
              <a:t> </a:t>
            </a:r>
            <a:endParaRPr lang="en-US" sz="1200" b="1" dirty="0">
              <a:effectLst/>
              <a:latin typeface="Times New Roman"/>
              <a:ea typeface="Times New Roman"/>
              <a:cs typeface="Traditional Arabic"/>
            </a:endParaRPr>
          </a:p>
        </p:txBody>
      </p:sp>
    </p:spTree>
    <p:extLst>
      <p:ext uri="{BB962C8B-B14F-4D97-AF65-F5344CB8AC3E}">
        <p14:creationId xmlns:p14="http://schemas.microsoft.com/office/powerpoint/2010/main" val="350770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36712"/>
            <a:ext cx="8856984" cy="4093428"/>
          </a:xfrm>
          <a:prstGeom prst="rect">
            <a:avLst/>
          </a:prstGeom>
        </p:spPr>
        <p:style>
          <a:lnRef idx="0">
            <a:scrgbClr r="0" g="0" b="0"/>
          </a:lnRef>
          <a:fillRef idx="1003">
            <a:schemeClr val="lt2"/>
          </a:fillRef>
          <a:effectRef idx="0">
            <a:scrgbClr r="0" g="0" b="0"/>
          </a:effectRef>
          <a:fontRef idx="major"/>
        </p:style>
        <p:txBody>
          <a:bodyPr wrap="square">
            <a:spAutoFit/>
          </a:bodyPr>
          <a:lstStyle/>
          <a:p>
            <a:r>
              <a:rPr lang="ar-SA" sz="3600" b="1" dirty="0">
                <a:latin typeface="Times New Roman"/>
                <a:ea typeface="Times New Roman"/>
                <a:cs typeface="Simplified Arabic"/>
              </a:rPr>
              <a:t>اساليب الاشراف</a:t>
            </a:r>
            <a:endParaRPr lang="en-US" sz="1200" b="1" dirty="0">
              <a:latin typeface="Times New Roman"/>
              <a:ea typeface="Times New Roman"/>
              <a:cs typeface="Traditional Arabic"/>
            </a:endParaRPr>
          </a:p>
          <a:p>
            <a:pPr marL="635" indent="41275"/>
            <a:r>
              <a:rPr lang="ar-SA" sz="2400" b="1" dirty="0">
                <a:latin typeface="Times New Roman"/>
                <a:ea typeface="Times New Roman"/>
                <a:cs typeface="Simplified Arabic"/>
              </a:rPr>
              <a:t>يمكن تحديد اساليب الاشراف الرئيسية بما يلي :</a:t>
            </a:r>
            <a:endParaRPr lang="en-US" sz="12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الاسلوب الاستبدادي </a:t>
            </a:r>
            <a:r>
              <a:rPr lang="ar-SA" sz="2400" b="1" dirty="0">
                <a:latin typeface="Times New Roman"/>
                <a:ea typeface="Times New Roman"/>
                <a:cs typeface="Simplified Arabic"/>
              </a:rPr>
              <a:t>: فرض اسلوب المشرف التدريسي على المدرسين باعتباره افضل الاساليب كما يعتقد ويقوم المشرف بتوجيههم وفق ذلك لتطويرهم ان هذا الاسلوب من الاشراف يولد ردود فعل لدى المدرسين نتيجة احساسهم بان الاشراف اصبح عملية تفتيش لضبط </a:t>
            </a:r>
            <a:r>
              <a:rPr lang="ar-SA" sz="2400" b="1" dirty="0" smtClean="0">
                <a:latin typeface="Times New Roman"/>
                <a:ea typeface="Times New Roman"/>
                <a:cs typeface="Simplified Arabic"/>
              </a:rPr>
              <a:t>المخطئ </a:t>
            </a:r>
            <a:r>
              <a:rPr lang="ar-SA" sz="2400" b="1" dirty="0">
                <a:latin typeface="Times New Roman"/>
                <a:ea typeface="Times New Roman"/>
                <a:cs typeface="Simplified Arabic"/>
              </a:rPr>
              <a:t>وهناك عدم ثقة متبادلة بين المشرف والمدرسين.</a:t>
            </a:r>
            <a:endParaRPr lang="en-US" sz="12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الاسلوب اللين: </a:t>
            </a:r>
            <a:r>
              <a:rPr lang="ar-SA" sz="2400" b="1" dirty="0">
                <a:latin typeface="Times New Roman"/>
                <a:ea typeface="Times New Roman"/>
                <a:cs typeface="Simplified Arabic"/>
              </a:rPr>
              <a:t>يتبع هذا الاسلوب في حالة الاشراف على الفنيين المتخصصين الاكفاء الذين يعمل كل منهم في مجال اختصاصه والمشرف يتعامل معهم </a:t>
            </a:r>
            <a:r>
              <a:rPr lang="ar-SA" sz="2400" b="1" dirty="0" smtClean="0">
                <a:latin typeface="Times New Roman"/>
                <a:ea typeface="Times New Roman"/>
                <a:cs typeface="Simplified Arabic"/>
              </a:rPr>
              <a:t>بأسلوب </a:t>
            </a:r>
            <a:r>
              <a:rPr lang="ar-SA" sz="2400" b="1" dirty="0">
                <a:latin typeface="Times New Roman"/>
                <a:ea typeface="Times New Roman"/>
                <a:cs typeface="Simplified Arabic"/>
              </a:rPr>
              <a:t>المناقشة والمراجعة قبل اتخاذ القرار في هذا الاسلوب له عيوب كثيرة حيث تصبح عملية الاشراف لا ضابط لها والانتاج يتحكم به العاملون .</a:t>
            </a:r>
            <a:endParaRPr lang="en-US" sz="1200" b="1" dirty="0">
              <a:effectLst/>
              <a:latin typeface="Times New Roman"/>
              <a:ea typeface="Times New Roman"/>
              <a:cs typeface="Traditional Arabic"/>
            </a:endParaRPr>
          </a:p>
        </p:txBody>
      </p:sp>
    </p:spTree>
    <p:extLst>
      <p:ext uri="{BB962C8B-B14F-4D97-AF65-F5344CB8AC3E}">
        <p14:creationId xmlns:p14="http://schemas.microsoft.com/office/powerpoint/2010/main" val="167143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843213" y="1916906"/>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3075" name="Text Box 6"/>
          <p:cNvSpPr txBox="1">
            <a:spLocks noChangeArrowheads="1"/>
          </p:cNvSpPr>
          <p:nvPr/>
        </p:nvSpPr>
        <p:spPr bwMode="auto">
          <a:xfrm>
            <a:off x="611189" y="1863329"/>
            <a:ext cx="259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defTabSz="685800">
              <a:spcBef>
                <a:spcPct val="50000"/>
              </a:spcBef>
            </a:pPr>
            <a:endParaRPr lang="ar-IQ" sz="1800">
              <a:solidFill>
                <a:prstClr val="white"/>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9" y="3429000"/>
            <a:ext cx="3705225" cy="2114550"/>
          </a:xfrm>
        </p:spPr>
      </p:pic>
    </p:spTree>
    <p:extLst>
      <p:ext uri="{BB962C8B-B14F-4D97-AF65-F5344CB8AC3E}">
        <p14:creationId xmlns:p14="http://schemas.microsoft.com/office/powerpoint/2010/main" val="366363864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2048" y="1124744"/>
            <a:ext cx="8244408" cy="5078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r>
              <a:rPr lang="ar-IQ" sz="3600" dirty="0" smtClean="0">
                <a:latin typeface="Simplified Arabic" pitchFamily="18" charset="-78"/>
                <a:ea typeface="Times New Roman"/>
                <a:cs typeface="Simplified Arabic" pitchFamily="18" charset="-78"/>
              </a:rPr>
              <a:t>3- </a:t>
            </a:r>
            <a:r>
              <a:rPr lang="ar-IQ" sz="3600" b="1" dirty="0" smtClean="0">
                <a:latin typeface="Simplified Arabic" pitchFamily="18" charset="-78"/>
                <a:ea typeface="Times New Roman"/>
                <a:cs typeface="Simplified Arabic" pitchFamily="18" charset="-78"/>
              </a:rPr>
              <a:t>الاسلوب</a:t>
            </a:r>
            <a:r>
              <a:rPr lang="ar-IQ" sz="3600" dirty="0" smtClean="0">
                <a:latin typeface="Simplified Arabic" pitchFamily="18" charset="-78"/>
                <a:ea typeface="Times New Roman"/>
                <a:cs typeface="Simplified Arabic" pitchFamily="18" charset="-78"/>
              </a:rPr>
              <a:t> </a:t>
            </a:r>
            <a:r>
              <a:rPr lang="ar-SA" sz="3600" b="1" dirty="0" smtClean="0">
                <a:latin typeface="Simplified Arabic" pitchFamily="18" charset="-78"/>
                <a:ea typeface="Times New Roman"/>
                <a:cs typeface="Simplified Arabic" pitchFamily="18" charset="-78"/>
              </a:rPr>
              <a:t>الديمقراطي</a:t>
            </a:r>
            <a:r>
              <a:rPr lang="ar-SA" sz="3600" dirty="0">
                <a:latin typeface="Simplified Arabic" pitchFamily="18" charset="-78"/>
                <a:ea typeface="Times New Roman"/>
                <a:cs typeface="Simplified Arabic" pitchFamily="18" charset="-78"/>
              </a:rPr>
              <a:t>: ان المشرف الذي يتبع هذا الاسلوب يجب ان يكون على علم تام بقدرات وقابليات وشخصيات العاملين في المجال الذي يشرف عليه حتى يتسنى له ايجاد الطرق الملائمة للتعاون معهم وتنمية قدراتهم ويقودهم الى النجاح وتحقيق الاهداف وذلك من خلال مشاركة الجميع في وضع خطط العمل وبرامج التنفيذ ويعتبر هذا الاسلوب من افضل وانجح الاساليب وخاصة في مجال التربية الرياضية.</a:t>
            </a:r>
            <a:endParaRPr lang="en-US" sz="3600" dirty="0">
              <a:latin typeface="Simplified Arabic" pitchFamily="18" charset="-78"/>
              <a:ea typeface="Times New Roman"/>
              <a:cs typeface="Simplified Arabic" pitchFamily="18" charset="-78"/>
            </a:endParaRPr>
          </a:p>
          <a:p>
            <a:pPr indent="41275"/>
            <a:r>
              <a:rPr lang="ar-SA" sz="3600" dirty="0">
                <a:latin typeface="Simplified Arabic" pitchFamily="18" charset="-78"/>
                <a:ea typeface="Times New Roman"/>
                <a:cs typeface="Simplified Arabic" pitchFamily="18" charset="-78"/>
              </a:rPr>
              <a:t> </a:t>
            </a:r>
            <a:endParaRPr lang="en-US" sz="3600" dirty="0">
              <a:effectLst/>
              <a:latin typeface="Simplified Arabic" pitchFamily="18" charset="-78"/>
              <a:ea typeface="Times New Roman"/>
              <a:cs typeface="Simplified Arabic" pitchFamily="18" charset="-78"/>
            </a:endParaRPr>
          </a:p>
        </p:txBody>
      </p:sp>
    </p:spTree>
    <p:extLst>
      <p:ext uri="{BB962C8B-B14F-4D97-AF65-F5344CB8AC3E}">
        <p14:creationId xmlns:p14="http://schemas.microsoft.com/office/powerpoint/2010/main" val="385341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4016" y="406992"/>
            <a:ext cx="8820472" cy="624786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481013" algn="r"/>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المقومات الاساسية لنجاح الاشراف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شخصية المشرف وقدرته على القيادة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تأهيل المشرف تأهيلا يمكنه من تفهم دقائق عمله والوقوف على أحدث اساليب الاشراف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حسن تنظيم الاشراف ، واختيار الاسلوب المناسب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مراعاة الغرض الاول من الاشراف الا وهو صالح المستفيد من البرنامج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مراعاة اغراض التربية الرياضية والعمل على  تحقيقها عن طريق التخطيط  المناسب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يجب أن يتبع الاشراف الاسس العلمية في اساليبه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الاشراف السليم يضع في اعتباره دائماً العلاقات الإنسانية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المرونة في تطبيق الاساليب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وجود خطه مدروسة للأشراف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tab pos="481013" algn="r"/>
              </a:tabLst>
            </a:pPr>
            <a:r>
              <a:rPr kumimoji="0" lang="ar-IQ" sz="2800" b="1" i="0" u="none" strike="noStrike" cap="none" normalizeH="0" baseline="0" dirty="0" smtClean="0">
                <a:ln>
                  <a:noFill/>
                </a:ln>
                <a:solidFill>
                  <a:schemeClr val="tx1"/>
                </a:solidFill>
                <a:effectLst/>
                <a:latin typeface="Simplified Arabic" pitchFamily="18" charset="-78"/>
                <a:cs typeface="Simplified Arabic" pitchFamily="18" charset="-78"/>
              </a:rPr>
              <a:t>أن يعتبر الاشراف عملية توجيه وإرشاد وتعاون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tab pos="481013" algn="r"/>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6024" y="829156"/>
            <a:ext cx="8676456" cy="563231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635" indent="41275"/>
            <a:r>
              <a:rPr lang="ar-SA" sz="4000" b="1" dirty="0">
                <a:latin typeface="Times New Roman"/>
                <a:ea typeface="Times New Roman"/>
                <a:cs typeface="Simplified Arabic"/>
              </a:rPr>
              <a:t>صفات ومؤهلات المشرف الرياضي :</a:t>
            </a:r>
            <a:endParaRPr lang="en-US" sz="1400" b="1" dirty="0">
              <a:latin typeface="Times New Roman"/>
              <a:ea typeface="Times New Roman"/>
              <a:cs typeface="Traditional Arabic"/>
            </a:endParaRPr>
          </a:p>
          <a:p>
            <a:pPr marL="635" indent="41275"/>
            <a:r>
              <a:rPr lang="ar-SA" sz="4000" b="1" dirty="0">
                <a:latin typeface="Times New Roman"/>
                <a:ea typeface="Times New Roman"/>
                <a:cs typeface="Simplified Arabic"/>
              </a:rPr>
              <a:t> </a:t>
            </a:r>
            <a:endParaRPr lang="en-US" sz="1400" b="1" dirty="0">
              <a:latin typeface="Times New Roman"/>
              <a:ea typeface="Times New Roman"/>
              <a:cs typeface="Traditional Arabic"/>
            </a:endParaRPr>
          </a:p>
          <a:p>
            <a:pPr marL="635" indent="41275"/>
            <a:r>
              <a:rPr lang="ar-SA" sz="2800" b="1" dirty="0">
                <a:latin typeface="Times New Roman"/>
                <a:ea typeface="Times New Roman"/>
                <a:cs typeface="Simplified Arabic"/>
              </a:rPr>
              <a:t>اولاً : الكفاءة العلمية : ان يكون ذا مستوى علمي متميز في </a:t>
            </a:r>
            <a:r>
              <a:rPr lang="ar-SA" sz="2800" b="1" dirty="0" smtClean="0">
                <a:latin typeface="Times New Roman"/>
                <a:ea typeface="Times New Roman"/>
                <a:cs typeface="Simplified Arabic"/>
              </a:rPr>
              <a:t>مجال </a:t>
            </a:r>
            <a:r>
              <a:rPr lang="ar-SA" sz="2800" b="1" dirty="0">
                <a:latin typeface="Times New Roman"/>
                <a:ea typeface="Times New Roman"/>
                <a:cs typeface="Simplified Arabic"/>
              </a:rPr>
              <a:t>اختصاصه ومطلع </a:t>
            </a:r>
            <a:r>
              <a:rPr lang="ar-SA" sz="2800" b="1" dirty="0" smtClean="0">
                <a:latin typeface="Times New Roman"/>
                <a:ea typeface="Times New Roman"/>
                <a:cs typeface="Simplified Arabic"/>
              </a:rPr>
              <a:t>على</a:t>
            </a:r>
            <a:r>
              <a:rPr lang="ar-IQ" sz="2800" b="1" dirty="0" smtClean="0">
                <a:latin typeface="Times New Roman"/>
                <a:ea typeface="Times New Roman"/>
                <a:cs typeface="Simplified Arabic"/>
              </a:rPr>
              <a:t> </a:t>
            </a:r>
            <a:r>
              <a:rPr lang="ar-SA" sz="2800" b="1" dirty="0" smtClean="0">
                <a:latin typeface="Times New Roman"/>
                <a:ea typeface="Times New Roman"/>
                <a:cs typeface="Simplified Arabic"/>
              </a:rPr>
              <a:t>احدث </a:t>
            </a:r>
            <a:r>
              <a:rPr lang="ar-SA" sz="2800" b="1" dirty="0">
                <a:latin typeface="Times New Roman"/>
                <a:ea typeface="Times New Roman"/>
                <a:cs typeface="Simplified Arabic"/>
              </a:rPr>
              <a:t>علوم التربية الرياضية</a:t>
            </a:r>
            <a:endParaRPr lang="en-US" sz="1400" b="1" dirty="0">
              <a:latin typeface="Times New Roman"/>
              <a:ea typeface="Times New Roman"/>
              <a:cs typeface="Traditional Arabic"/>
            </a:endParaRPr>
          </a:p>
          <a:p>
            <a:pPr marL="635" indent="41275"/>
            <a:r>
              <a:rPr lang="ar-SA" sz="2800" b="1" dirty="0">
                <a:latin typeface="Times New Roman"/>
                <a:ea typeface="Times New Roman"/>
                <a:cs typeface="Simplified Arabic"/>
              </a:rPr>
              <a:t>ثانياً: الخبرة: ان الخبرة والممارسة العلمية </a:t>
            </a:r>
            <a:r>
              <a:rPr lang="ar-SA" sz="2800" b="1" dirty="0" smtClean="0">
                <a:latin typeface="Times New Roman"/>
                <a:ea typeface="Times New Roman"/>
                <a:cs typeface="Simplified Arabic"/>
              </a:rPr>
              <a:t>للمهنة </a:t>
            </a:r>
            <a:r>
              <a:rPr lang="ar-SA" sz="2800" b="1" dirty="0">
                <a:latin typeface="Times New Roman"/>
                <a:ea typeface="Times New Roman"/>
                <a:cs typeface="Simplified Arabic"/>
              </a:rPr>
              <a:t>ضرورة مكملة لكفاءة المشرف الرياضي .</a:t>
            </a:r>
            <a:endParaRPr lang="en-US" sz="1400" b="1" dirty="0">
              <a:latin typeface="Times New Roman"/>
              <a:ea typeface="Times New Roman"/>
              <a:cs typeface="Traditional Arabic"/>
            </a:endParaRPr>
          </a:p>
          <a:p>
            <a:pPr marL="635" indent="41275"/>
            <a:r>
              <a:rPr lang="ar-SA" sz="2800" b="1" dirty="0">
                <a:latin typeface="Times New Roman"/>
                <a:ea typeface="Times New Roman"/>
                <a:cs typeface="Simplified Arabic"/>
              </a:rPr>
              <a:t>ثالثاً : الصفات الشخصية : </a:t>
            </a:r>
            <a:endParaRPr lang="en-US" sz="14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 ان يكون من حملة شهادة الاختصاص في التربية الرياضية </a:t>
            </a:r>
            <a:endParaRPr lang="en-US" sz="14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ان يكون خدم في التعليم مدة عن لا تقل عن عشرة سنوات</a:t>
            </a:r>
            <a:endParaRPr lang="en-US" sz="14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مؤمناً بفلسفة الدولة </a:t>
            </a:r>
            <a:endParaRPr lang="en-US" sz="1400" b="1"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ان تكون له دراسات وبحوث في مجال اختصاصه </a:t>
            </a:r>
            <a:endParaRPr lang="en-US" sz="1400" b="1" dirty="0">
              <a:latin typeface="Times New Roman"/>
              <a:ea typeface="Times New Roman"/>
              <a:cs typeface="Traditional Arabic"/>
            </a:endParaRPr>
          </a:p>
          <a:p>
            <a:pPr marL="635" indent="41275"/>
            <a:r>
              <a:rPr lang="ar-SA" sz="2800" b="1" dirty="0">
                <a:latin typeface="Times New Roman"/>
                <a:ea typeface="Times New Roman"/>
                <a:cs typeface="Simplified Arabic"/>
              </a:rPr>
              <a:t> </a:t>
            </a:r>
            <a:endParaRPr lang="en-US" sz="1400" b="1" dirty="0">
              <a:effectLst/>
              <a:latin typeface="Times New Roman"/>
              <a:ea typeface="Times New Roman"/>
              <a:cs typeface="Traditional Arabic"/>
            </a:endParaRPr>
          </a:p>
        </p:txBody>
      </p:sp>
    </p:spTree>
    <p:extLst>
      <p:ext uri="{BB962C8B-B14F-4D97-AF65-F5344CB8AC3E}">
        <p14:creationId xmlns:p14="http://schemas.microsoft.com/office/powerpoint/2010/main" val="2475330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52736"/>
            <a:ext cx="8064896"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635" lvl="0" indent="41275"/>
            <a:r>
              <a:rPr lang="ar-SA" sz="2800" b="1" dirty="0">
                <a:solidFill>
                  <a:prstClr val="black"/>
                </a:solidFill>
                <a:latin typeface="Times New Roman"/>
                <a:ea typeface="Times New Roman"/>
                <a:cs typeface="Simplified Arabic"/>
              </a:rPr>
              <a:t>رابعاً : الايمان بقيمة الفرد </a:t>
            </a:r>
            <a:r>
              <a:rPr lang="ar-SA" sz="2800" b="1" dirty="0" smtClean="0">
                <a:solidFill>
                  <a:prstClr val="black"/>
                </a:solidFill>
                <a:latin typeface="Times New Roman"/>
                <a:ea typeface="Times New Roman"/>
                <a:cs typeface="Simplified Arabic"/>
              </a:rPr>
              <a:t>واحت</a:t>
            </a:r>
            <a:r>
              <a:rPr lang="ar-IQ" sz="2800" b="1" dirty="0" smtClean="0">
                <a:solidFill>
                  <a:prstClr val="black"/>
                </a:solidFill>
                <a:latin typeface="Times New Roman"/>
                <a:ea typeface="Times New Roman"/>
                <a:cs typeface="Simplified Arabic"/>
              </a:rPr>
              <a:t>را</a:t>
            </a:r>
            <a:r>
              <a:rPr lang="ar-SA" sz="2800" b="1" dirty="0" smtClean="0">
                <a:solidFill>
                  <a:prstClr val="black"/>
                </a:solidFill>
                <a:latin typeface="Times New Roman"/>
                <a:ea typeface="Times New Roman"/>
                <a:cs typeface="Simplified Arabic"/>
              </a:rPr>
              <a:t>مه بقدرته </a:t>
            </a:r>
            <a:r>
              <a:rPr lang="ar-SA" sz="2800" b="1" dirty="0">
                <a:solidFill>
                  <a:prstClr val="black"/>
                </a:solidFill>
                <a:latin typeface="Times New Roman"/>
                <a:ea typeface="Times New Roman"/>
                <a:cs typeface="Simplified Arabic"/>
              </a:rPr>
              <a:t>على تطوير نفسه مع شيء من التوجيه والارشاد</a:t>
            </a:r>
            <a:endParaRPr lang="en-US" sz="1400" b="1" dirty="0">
              <a:solidFill>
                <a:prstClr val="black"/>
              </a:solidFill>
              <a:latin typeface="Times New Roman"/>
              <a:ea typeface="Times New Roman"/>
              <a:cs typeface="Traditional Arabic"/>
            </a:endParaRPr>
          </a:p>
          <a:p>
            <a:pPr marL="635" lvl="0" indent="41275"/>
            <a:r>
              <a:rPr lang="ar-SA" sz="2800" b="1" dirty="0">
                <a:solidFill>
                  <a:prstClr val="black"/>
                </a:solidFill>
                <a:latin typeface="Times New Roman"/>
                <a:ea typeface="Times New Roman"/>
                <a:cs typeface="Simplified Arabic"/>
              </a:rPr>
              <a:t>خامساً:  القدرة على التعاون مع الغير وعلى اسس الديمقراطية وايجاد علاقات انسانية وتطويرها لتحقيق الهدف</a:t>
            </a:r>
            <a:endParaRPr lang="en-US" sz="1400" b="1" dirty="0">
              <a:solidFill>
                <a:prstClr val="black"/>
              </a:solidFill>
              <a:latin typeface="Times New Roman"/>
              <a:ea typeface="Times New Roman"/>
              <a:cs typeface="Traditional Arabic"/>
            </a:endParaRPr>
          </a:p>
          <a:p>
            <a:pPr marL="635" lvl="0" indent="41275"/>
            <a:r>
              <a:rPr lang="ar-SA" sz="2800" b="1" dirty="0">
                <a:solidFill>
                  <a:prstClr val="black"/>
                </a:solidFill>
                <a:latin typeface="Times New Roman"/>
                <a:ea typeface="Times New Roman"/>
                <a:cs typeface="Simplified Arabic"/>
              </a:rPr>
              <a:t>سادساً: العمل بكل </a:t>
            </a:r>
            <a:r>
              <a:rPr lang="ar-SA" sz="2800" b="1" dirty="0" smtClean="0">
                <a:solidFill>
                  <a:prstClr val="black"/>
                </a:solidFill>
                <a:latin typeface="Times New Roman"/>
                <a:ea typeface="Times New Roman"/>
                <a:cs typeface="Simplified Arabic"/>
              </a:rPr>
              <a:t> </a:t>
            </a:r>
            <a:r>
              <a:rPr lang="ar-SA" sz="2800" b="1" dirty="0">
                <a:solidFill>
                  <a:prstClr val="black"/>
                </a:solidFill>
                <a:latin typeface="Times New Roman"/>
                <a:ea typeface="Times New Roman"/>
                <a:cs typeface="Simplified Arabic"/>
              </a:rPr>
              <a:t>طاقته وعدم الاكتفاء </a:t>
            </a:r>
            <a:r>
              <a:rPr lang="ar-SA" sz="2800" b="1" dirty="0" smtClean="0">
                <a:solidFill>
                  <a:prstClr val="black"/>
                </a:solidFill>
                <a:latin typeface="Times New Roman"/>
                <a:ea typeface="Times New Roman"/>
                <a:cs typeface="Simplified Arabic"/>
              </a:rPr>
              <a:t>بأدائه </a:t>
            </a:r>
            <a:r>
              <a:rPr lang="ar-SA" sz="2800" b="1" dirty="0">
                <a:solidFill>
                  <a:prstClr val="black"/>
                </a:solidFill>
                <a:latin typeface="Times New Roman"/>
                <a:ea typeface="Times New Roman"/>
                <a:cs typeface="Simplified Arabic"/>
              </a:rPr>
              <a:t>في حدود الواجب </a:t>
            </a:r>
            <a:endParaRPr lang="en-US" sz="1400" b="1" dirty="0">
              <a:solidFill>
                <a:prstClr val="black"/>
              </a:solidFill>
              <a:latin typeface="Times New Roman"/>
              <a:ea typeface="Times New Roman"/>
              <a:cs typeface="Traditional Arabic"/>
            </a:endParaRPr>
          </a:p>
          <a:p>
            <a:pPr marL="635" lvl="0" indent="41275"/>
            <a:r>
              <a:rPr lang="ar-SA" sz="2800" b="1" dirty="0">
                <a:solidFill>
                  <a:prstClr val="black"/>
                </a:solidFill>
                <a:latin typeface="Times New Roman"/>
                <a:ea typeface="Times New Roman"/>
                <a:cs typeface="Simplified Arabic"/>
              </a:rPr>
              <a:t>سابعاً : الالمام بعلم النفس العام والرياضي والقدرة على تفهم الحاجات الطلبة والمدرسين والمجنمع وتوجيهها وفق المفاهيم التربوية الحديثة  </a:t>
            </a:r>
            <a:endParaRPr lang="en-US" sz="1400" b="1" dirty="0">
              <a:solidFill>
                <a:prstClr val="black"/>
              </a:solidFill>
              <a:latin typeface="Times New Roman"/>
              <a:ea typeface="Times New Roman"/>
              <a:cs typeface="Traditional Arabic"/>
            </a:endParaRPr>
          </a:p>
          <a:p>
            <a:pPr marL="635" lvl="0" indent="41275"/>
            <a:r>
              <a:rPr lang="ar-SA" sz="2800" b="1" dirty="0">
                <a:solidFill>
                  <a:prstClr val="black"/>
                </a:solidFill>
                <a:latin typeface="Times New Roman"/>
                <a:ea typeface="Times New Roman"/>
                <a:cs typeface="Simplified Arabic"/>
              </a:rPr>
              <a:t>ثامناً: القدرة على التقييم الموضوعي لعمله وعمل المدرسين الذين يشرف عليهم</a:t>
            </a:r>
            <a:endParaRPr lang="en-US" sz="1400" b="1" dirty="0">
              <a:solidFill>
                <a:prstClr val="black"/>
              </a:solidFill>
              <a:latin typeface="Times New Roman"/>
              <a:ea typeface="Times New Roman"/>
              <a:cs typeface="Traditional Arabic"/>
            </a:endParaRPr>
          </a:p>
        </p:txBody>
      </p:sp>
    </p:spTree>
    <p:extLst>
      <p:ext uri="{BB962C8B-B14F-4D97-AF65-F5344CB8AC3E}">
        <p14:creationId xmlns:p14="http://schemas.microsoft.com/office/powerpoint/2010/main" val="3696988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12968" cy="501675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635" indent="41275"/>
            <a:r>
              <a:rPr lang="ar-SA" sz="4000" b="1" dirty="0">
                <a:latin typeface="Times New Roman"/>
                <a:ea typeface="Times New Roman"/>
                <a:cs typeface="Simplified Arabic"/>
              </a:rPr>
              <a:t> انواع الاشراف:</a:t>
            </a:r>
            <a:endParaRPr lang="en-US" sz="1400" dirty="0">
              <a:latin typeface="Times New Roman"/>
              <a:ea typeface="Times New Roman"/>
              <a:cs typeface="Traditional Arabic"/>
            </a:endParaRPr>
          </a:p>
          <a:p>
            <a:pPr marL="635" indent="41275"/>
            <a:r>
              <a:rPr lang="ar-SA" sz="2800" dirty="0">
                <a:latin typeface="Times New Roman"/>
                <a:ea typeface="Times New Roman"/>
                <a:cs typeface="Simplified Arabic"/>
              </a:rPr>
              <a:t>يقسم الاشراف الى عدة </a:t>
            </a:r>
            <a:r>
              <a:rPr lang="ar-SA" sz="2800" dirty="0" smtClean="0">
                <a:latin typeface="Times New Roman"/>
                <a:ea typeface="Times New Roman"/>
                <a:cs typeface="Simplified Arabic"/>
              </a:rPr>
              <a:t>اقسام</a:t>
            </a:r>
            <a:r>
              <a:rPr lang="ar-IQ" sz="2800" dirty="0" smtClean="0">
                <a:latin typeface="Times New Roman"/>
                <a:ea typeface="Times New Roman"/>
                <a:cs typeface="Simplified Arabic"/>
              </a:rPr>
              <a:t> </a:t>
            </a:r>
            <a:r>
              <a:rPr lang="ar-SA" sz="2800" dirty="0" smtClean="0">
                <a:latin typeface="Times New Roman"/>
                <a:ea typeface="Times New Roman"/>
                <a:cs typeface="Simplified Arabic"/>
              </a:rPr>
              <a:t>منها</a:t>
            </a:r>
            <a:r>
              <a:rPr lang="ar-SA" sz="2800" dirty="0">
                <a:latin typeface="Times New Roman"/>
                <a:ea typeface="Times New Roman"/>
                <a:cs typeface="Simplified Arabic"/>
              </a:rPr>
              <a:t>:-</a:t>
            </a:r>
            <a:endParaRPr lang="en-US" sz="1400"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الاشراف المباشر</a:t>
            </a:r>
            <a:r>
              <a:rPr lang="ar-SA" sz="2800" dirty="0">
                <a:latin typeface="Times New Roman"/>
                <a:ea typeface="Times New Roman"/>
                <a:cs typeface="Simplified Arabic"/>
              </a:rPr>
              <a:t>: ويستعمل مع الافراد قليلي الخبرة ومعنى مباشر ليس بالضرورة تواجد المشرف على راس العمل في جميع الاوقات ولكن يمكن ان يتم بطلب تقارير يومية او اسبوعية او شهرية من الشخص المشرف عليه ومحاولة التعرف على مدى سير العمل باتجاه الهدف </a:t>
            </a:r>
            <a:endParaRPr lang="en-US" sz="1400" dirty="0">
              <a:latin typeface="Times New Roman"/>
              <a:ea typeface="Times New Roman"/>
              <a:cs typeface="Traditional Arabic"/>
            </a:endParaRPr>
          </a:p>
          <a:p>
            <a:pPr marL="342900" lvl="0" indent="-342900">
              <a:buFont typeface="+mj-lt"/>
              <a:buAutoNum type="arabicPeriod"/>
            </a:pPr>
            <a:r>
              <a:rPr lang="ar-SA" sz="2800" b="1" dirty="0">
                <a:latin typeface="Times New Roman"/>
                <a:ea typeface="Times New Roman"/>
                <a:cs typeface="Simplified Arabic"/>
              </a:rPr>
              <a:t>الاشراف غير المباشر</a:t>
            </a:r>
            <a:r>
              <a:rPr lang="ar-SA" sz="2800" dirty="0">
                <a:latin typeface="Times New Roman"/>
                <a:ea typeface="Times New Roman"/>
                <a:cs typeface="Simplified Arabic"/>
              </a:rPr>
              <a:t> :ويستعمل مع الافراد </a:t>
            </a:r>
            <a:r>
              <a:rPr lang="ar-SA" sz="2800" dirty="0" smtClean="0">
                <a:latin typeface="Times New Roman"/>
                <a:ea typeface="Times New Roman"/>
                <a:cs typeface="Simplified Arabic"/>
              </a:rPr>
              <a:t>الذين يتمتعون </a:t>
            </a:r>
            <a:r>
              <a:rPr lang="ar-SA" sz="2800" dirty="0">
                <a:latin typeface="Times New Roman"/>
                <a:ea typeface="Times New Roman"/>
                <a:cs typeface="Simplified Arabic"/>
              </a:rPr>
              <a:t>بخبرة جيدة وهنا يكون دور المشرف كدور المستشار او حين طلب للمساعدة ويكون الاشراف على الخطط ومدى انجازها من قبل المشرف عليه وتزويد الافراد بما يلزم من امكانات </a:t>
            </a:r>
            <a:r>
              <a:rPr lang="ar-SA" sz="2800" dirty="0" smtClean="0">
                <a:latin typeface="Times New Roman"/>
                <a:ea typeface="Times New Roman"/>
                <a:cs typeface="Simplified Arabic"/>
              </a:rPr>
              <a:t>لإنجاز </a:t>
            </a:r>
            <a:r>
              <a:rPr lang="ar-SA" sz="2800" dirty="0">
                <a:latin typeface="Times New Roman"/>
                <a:ea typeface="Times New Roman"/>
                <a:cs typeface="Simplified Arabic"/>
              </a:rPr>
              <a:t>العمل وما يستجد من معلومات معرفية وعلمية في مجال التخصص</a:t>
            </a:r>
            <a:endParaRPr lang="en-US" sz="1400" dirty="0">
              <a:effectLst/>
              <a:latin typeface="Times New Roman"/>
              <a:ea typeface="Times New Roman"/>
              <a:cs typeface="Traditional Arabic"/>
            </a:endParaRPr>
          </a:p>
        </p:txBody>
      </p:sp>
    </p:spTree>
    <p:extLst>
      <p:ext uri="{BB962C8B-B14F-4D97-AF65-F5344CB8AC3E}">
        <p14:creationId xmlns:p14="http://schemas.microsoft.com/office/powerpoint/2010/main" val="4022693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712968" cy="6001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r>
              <a:rPr lang="ar-IQ" sz="3200" dirty="0" smtClean="0">
                <a:latin typeface="Simplified Arabic"/>
                <a:ea typeface="Times New Roman"/>
                <a:cs typeface="Traditional Arabic"/>
              </a:rPr>
              <a:t>3- </a:t>
            </a:r>
            <a:r>
              <a:rPr lang="ar-SA" sz="3200" b="1" dirty="0" smtClean="0">
                <a:latin typeface="Times New Roman"/>
                <a:ea typeface="Times New Roman"/>
                <a:cs typeface="Simplified Arabic"/>
              </a:rPr>
              <a:t>الاشراف </a:t>
            </a:r>
            <a:r>
              <a:rPr lang="ar-SA" sz="3200" b="1" dirty="0">
                <a:latin typeface="Times New Roman"/>
                <a:ea typeface="Times New Roman"/>
                <a:cs typeface="Simplified Arabic"/>
              </a:rPr>
              <a:t>الاداري</a:t>
            </a:r>
            <a:r>
              <a:rPr lang="ar-SA" sz="3200" dirty="0">
                <a:latin typeface="Times New Roman"/>
                <a:ea typeface="Times New Roman"/>
                <a:cs typeface="Simplified Arabic"/>
              </a:rPr>
              <a:t> : وهو الاشراف المختص </a:t>
            </a:r>
            <a:r>
              <a:rPr lang="ar-SA" sz="3200" dirty="0" smtClean="0">
                <a:latin typeface="Times New Roman"/>
                <a:ea typeface="Times New Roman"/>
                <a:cs typeface="Simplified Arabic"/>
              </a:rPr>
              <a:t>بالأمور </a:t>
            </a:r>
            <a:r>
              <a:rPr lang="ar-SA" sz="3200" dirty="0">
                <a:latin typeface="Times New Roman"/>
                <a:ea typeface="Times New Roman"/>
                <a:cs typeface="Simplified Arabic"/>
              </a:rPr>
              <a:t>الادارية الخاصة بالقوانين والتشريعات وتطبيقها والنواحي المالية وشؤون الافراد </a:t>
            </a:r>
            <a:r>
              <a:rPr lang="ar-SA" sz="3200" dirty="0" smtClean="0">
                <a:latin typeface="Times New Roman"/>
                <a:ea typeface="Times New Roman"/>
                <a:cs typeface="Simplified Arabic"/>
              </a:rPr>
              <a:t>واحتياجاتهم</a:t>
            </a:r>
            <a:r>
              <a:rPr lang="ar-IQ" sz="3200" dirty="0" smtClean="0">
                <a:latin typeface="Times New Roman"/>
                <a:ea typeface="Times New Roman"/>
                <a:cs typeface="Simplified Arabic"/>
              </a:rPr>
              <a:t>.</a:t>
            </a:r>
          </a:p>
          <a:p>
            <a:pPr lvl="0"/>
            <a:r>
              <a:rPr lang="ar-IQ" sz="3200" dirty="0" smtClean="0">
                <a:latin typeface="Times New Roman"/>
                <a:ea typeface="Times New Roman"/>
                <a:cs typeface="Simplified Arabic"/>
              </a:rPr>
              <a:t>4- </a:t>
            </a:r>
            <a:r>
              <a:rPr lang="ar-SA" sz="3200" b="1" dirty="0" smtClean="0">
                <a:latin typeface="Times New Roman"/>
                <a:ea typeface="Times New Roman"/>
                <a:cs typeface="Simplified Arabic"/>
              </a:rPr>
              <a:t>الاشراف </a:t>
            </a:r>
            <a:r>
              <a:rPr lang="ar-SA" sz="3200" b="1" dirty="0">
                <a:latin typeface="Times New Roman"/>
                <a:ea typeface="Times New Roman"/>
                <a:cs typeface="Simplified Arabic"/>
              </a:rPr>
              <a:t>الفني </a:t>
            </a:r>
            <a:r>
              <a:rPr lang="ar-SA" sz="3200" dirty="0">
                <a:latin typeface="Times New Roman"/>
                <a:ea typeface="Times New Roman"/>
                <a:cs typeface="Simplified Arabic"/>
              </a:rPr>
              <a:t>: وهو النوع المختص بالشؤون الفنية كالتخطيط واساليب التدريس والتدريب والتقويم واي امور تصنف وتندرج تحت هذا </a:t>
            </a:r>
            <a:r>
              <a:rPr lang="ar-SA" sz="3200" dirty="0" smtClean="0">
                <a:latin typeface="Times New Roman"/>
                <a:ea typeface="Times New Roman"/>
                <a:cs typeface="Simplified Arabic"/>
              </a:rPr>
              <a:t>المسمى</a:t>
            </a:r>
            <a:r>
              <a:rPr lang="ar-IQ" sz="3200" dirty="0" smtClean="0">
                <a:latin typeface="Times New Roman"/>
                <a:ea typeface="Times New Roman"/>
                <a:cs typeface="Simplified Arabic"/>
              </a:rPr>
              <a:t>. </a:t>
            </a:r>
          </a:p>
          <a:p>
            <a:pPr lvl="0"/>
            <a:r>
              <a:rPr lang="ar-IQ" sz="3200" dirty="0">
                <a:latin typeface="Times New Roman"/>
                <a:ea typeface="Times New Roman"/>
                <a:cs typeface="Simplified Arabic"/>
              </a:rPr>
              <a:t> </a:t>
            </a:r>
            <a:r>
              <a:rPr lang="ar-IQ" sz="3200" dirty="0" smtClean="0">
                <a:latin typeface="Times New Roman"/>
                <a:ea typeface="Times New Roman"/>
                <a:cs typeface="Simplified Arabic"/>
              </a:rPr>
              <a:t>5- ا</a:t>
            </a:r>
            <a:r>
              <a:rPr lang="ar-SA" sz="3200" b="1" dirty="0" smtClean="0">
                <a:latin typeface="Times New Roman"/>
                <a:ea typeface="Times New Roman"/>
                <a:cs typeface="Simplified Arabic"/>
              </a:rPr>
              <a:t>لاشراف </a:t>
            </a:r>
            <a:r>
              <a:rPr lang="ar-SA" sz="3200" b="1" dirty="0">
                <a:latin typeface="Times New Roman"/>
                <a:ea typeface="Times New Roman"/>
                <a:cs typeface="Simplified Arabic"/>
              </a:rPr>
              <a:t>الفني الاداري</a:t>
            </a:r>
            <a:r>
              <a:rPr lang="ar-SA" sz="3200" dirty="0">
                <a:latin typeface="Times New Roman"/>
                <a:ea typeface="Times New Roman"/>
                <a:cs typeface="Simplified Arabic"/>
              </a:rPr>
              <a:t> : وهو معنى اشمل </a:t>
            </a:r>
            <a:r>
              <a:rPr lang="ar-SA" sz="3200" dirty="0" smtClean="0">
                <a:latin typeface="Times New Roman"/>
                <a:ea typeface="Times New Roman"/>
                <a:cs typeface="Simplified Arabic"/>
              </a:rPr>
              <a:t>للأشراف </a:t>
            </a:r>
            <a:r>
              <a:rPr lang="ar-SA" sz="3200" dirty="0">
                <a:latin typeface="Times New Roman"/>
                <a:ea typeface="Times New Roman"/>
                <a:cs typeface="Simplified Arabic"/>
              </a:rPr>
              <a:t>وهو خلط بين الاداري والفني حيث يمارس المشرف صلاحيات الاشراف الفني الاداري ويستعمل هذا النوع في المؤسسات صغيرة الحجم نوعاً ما او مع التخصصات التي تحتاج هذا النوع من الاشراف مثل تدريب الفرق الرياضية في الاندية.</a:t>
            </a:r>
            <a:endParaRPr lang="en-US" sz="3200" dirty="0">
              <a:latin typeface="Times New Roman"/>
              <a:ea typeface="Times New Roman"/>
              <a:cs typeface="Traditional Arabic"/>
            </a:endParaRPr>
          </a:p>
          <a:p>
            <a:pPr marL="635" indent="41275"/>
            <a:r>
              <a:rPr lang="ar-SA" sz="3200" dirty="0">
                <a:latin typeface="Times New Roman"/>
                <a:ea typeface="Times New Roman"/>
                <a:cs typeface="Simplified Arabic"/>
              </a:rPr>
              <a:t> </a:t>
            </a:r>
            <a:endParaRPr lang="en-US" sz="3200" dirty="0">
              <a:effectLst/>
              <a:latin typeface="Times New Roman"/>
              <a:ea typeface="Times New Roman"/>
              <a:cs typeface="Traditional Arabic"/>
            </a:endParaRPr>
          </a:p>
        </p:txBody>
      </p:sp>
    </p:spTree>
    <p:extLst>
      <p:ext uri="{BB962C8B-B14F-4D97-AF65-F5344CB8AC3E}">
        <p14:creationId xmlns:p14="http://schemas.microsoft.com/office/powerpoint/2010/main" val="2637307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329163"/>
            <a:ext cx="8748464" cy="634019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Tx/>
              <a:buNone/>
              <a:tabLst>
                <a:tab pos="1044575" algn="l"/>
              </a:tabLst>
            </a:pPr>
            <a:r>
              <a:rPr kumimoji="0" lang="ar-IQ" sz="5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نطاق الاشراف الإداري: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Tx/>
              <a:buNone/>
              <a:tabLst>
                <a:tab pos="1044575" algn="l"/>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يعرف دالتون مكفرلاند  نطاق الاشراف بعدد المرؤوسين الذين يستطيع المدير الاشراف عليهم ، وكأن أول من أشار الى ضرورة مراعاة نطاق الاشراف محدوداً هو الجنرال سير هاملتون  وهو أحد القادة في الحرب العالمية الاولى وقائد القوات البريطانية في موقعة جاليبولي  فقد أشار الى أن نطاق الاشراف يجب ألا يقل عن (3) أشخاص والا يزيد عن (6) أشخاص . ويرى أرنست ديل أنه لا ينبغي على أي رئيس أن تكون له علاقة عمل مباشرة بأكثر من (6) مرؤوسين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eaLnBrk="0" fontAlgn="base" latinLnBrk="0" hangingPunct="0">
              <a:lnSpc>
                <a:spcPct val="100000"/>
              </a:lnSpc>
              <a:spcBef>
                <a:spcPct val="0"/>
              </a:spcBef>
              <a:spcAft>
                <a:spcPct val="0"/>
              </a:spcAft>
              <a:buClrTx/>
              <a:buSzTx/>
              <a:buFontTx/>
              <a:buNone/>
              <a:tabLst>
                <a:tab pos="1044575" algn="l"/>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ويخضع تحديد هذا العدد لعوامل عديدة لا بد من أخذها في الحسبان ، ونشير هنا الى هذه العوامل المؤثرة في تحديد عدد المرؤوسين وهي:</a:t>
            </a:r>
            <a:endParaRPr kumimoji="0" lang="ar-IQ"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979269"/>
            <a:ext cx="8712968" cy="518603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Low" eaLnBrk="0" fontAlgn="base" hangingPunct="0">
              <a:spcBef>
                <a:spcPct val="0"/>
              </a:spcBef>
              <a:spcAft>
                <a:spcPct val="0"/>
              </a:spcAft>
              <a:tabLst>
                <a:tab pos="1044575" algn="l"/>
              </a:tabLst>
            </a:pPr>
            <a:endParaRPr lang="en-US" sz="1100" dirty="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tabLst>
                <a:tab pos="1044575" algn="l"/>
              </a:tabLst>
            </a:pPr>
            <a:r>
              <a:rPr lang="ar-IQ" sz="3600" dirty="0">
                <a:solidFill>
                  <a:prstClr val="black"/>
                </a:solidFill>
                <a:latin typeface="Simplified Arabic" pitchFamily="18" charset="-78"/>
                <a:cs typeface="Simplified Arabic" pitchFamily="18" charset="-78"/>
              </a:rPr>
              <a:t>طبيعة العمل : </a:t>
            </a:r>
            <a:r>
              <a:rPr lang="ar-IQ" sz="2800" dirty="0">
                <a:solidFill>
                  <a:prstClr val="black"/>
                </a:solidFill>
                <a:latin typeface="Simplified Arabic" pitchFamily="18" charset="-78"/>
                <a:cs typeface="Simplified Arabic" pitchFamily="18" charset="-78"/>
              </a:rPr>
              <a:t>اذا كأنت طبيعة العمل صعبة فأنه يتطلب من المدير تخصيص وقت أكبر في الاشراف وهنا يجب أن يكون عدد المرؤوسين قليلا ، واذا كأن العمل يتصف بالسهولة فأن عدد المرؤوسين يكون أكثر .</a:t>
            </a:r>
            <a:endParaRPr lang="en-US" sz="1600" dirty="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tabLst>
                <a:tab pos="1044575" algn="l"/>
              </a:tabLst>
            </a:pPr>
            <a:r>
              <a:rPr lang="ar-IQ" sz="4000" dirty="0">
                <a:solidFill>
                  <a:prstClr val="black"/>
                </a:solidFill>
                <a:latin typeface="Simplified Arabic" pitchFamily="18" charset="-78"/>
                <a:cs typeface="Simplified Arabic" pitchFamily="18" charset="-78"/>
              </a:rPr>
              <a:t>مهارة الرئيس ( المشرف ): </a:t>
            </a:r>
            <a:r>
              <a:rPr lang="ar-IQ" sz="2800" dirty="0">
                <a:solidFill>
                  <a:prstClr val="black"/>
                </a:solidFill>
                <a:latin typeface="Simplified Arabic" pitchFamily="18" charset="-78"/>
                <a:cs typeface="Simplified Arabic" pitchFamily="18" charset="-78"/>
              </a:rPr>
              <a:t>اذا كأن الرئيس مؤهلا  ، وخبرته عالية وذات كفاءة يكون عدد المرؤوسين أكبر والعكس صحيح .</a:t>
            </a:r>
            <a:endParaRPr lang="en-US" sz="1400" dirty="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tabLst>
                <a:tab pos="1044575" algn="l"/>
              </a:tabLst>
            </a:pPr>
            <a:r>
              <a:rPr lang="ar-IQ" sz="3600" dirty="0">
                <a:solidFill>
                  <a:prstClr val="black"/>
                </a:solidFill>
                <a:latin typeface="Simplified Arabic" pitchFamily="18" charset="-78"/>
                <a:cs typeface="Simplified Arabic" pitchFamily="18" charset="-78"/>
              </a:rPr>
              <a:t>عبء العمل : </a:t>
            </a:r>
            <a:r>
              <a:rPr lang="ar-IQ" sz="2800" dirty="0">
                <a:solidFill>
                  <a:prstClr val="black"/>
                </a:solidFill>
                <a:latin typeface="Simplified Arabic" pitchFamily="18" charset="-78"/>
                <a:cs typeface="Simplified Arabic" pitchFamily="18" charset="-78"/>
              </a:rPr>
              <a:t>المقصود بعبء العمل حجم أو كمية ونوعية العمل المكلف به الرئيس مع مرؤوسيه ، فاذا كأن العبء كبيراً يزيد عدد المرؤوسين ، واذا كأن عبء العمل قليلاً يقل تبعاً لذلك عدد المرؤوسين .</a:t>
            </a:r>
            <a:endParaRPr lang="en-US" sz="1600" dirty="0">
              <a:solidFill>
                <a:prstClr val="black"/>
              </a:solidFill>
              <a:latin typeface="Arial" pitchFamily="34" charset="0"/>
              <a:cs typeface="Arial" pitchFamily="34" charset="0"/>
            </a:endParaRPr>
          </a:p>
          <a:p>
            <a:pPr lvl="0" algn="justLow" eaLnBrk="0" fontAlgn="base" hangingPunct="0">
              <a:spcBef>
                <a:spcPct val="0"/>
              </a:spcBef>
              <a:spcAft>
                <a:spcPct val="0"/>
              </a:spcAft>
              <a:tabLst>
                <a:tab pos="1044575" algn="l"/>
              </a:tabLst>
            </a:pPr>
            <a:r>
              <a:rPr lang="ar-IQ" sz="4000" dirty="0">
                <a:solidFill>
                  <a:prstClr val="black"/>
                </a:solidFill>
                <a:latin typeface="Simplified Arabic" pitchFamily="18" charset="-78"/>
                <a:ea typeface="Times New Roman" pitchFamily="18" charset="0"/>
                <a:cs typeface="Simplified Arabic" pitchFamily="18" charset="-78"/>
              </a:rPr>
              <a:t>مهارة المرؤوسين </a:t>
            </a:r>
            <a:r>
              <a:rPr lang="ar-IQ" sz="2800" dirty="0">
                <a:solidFill>
                  <a:prstClr val="black"/>
                </a:solidFill>
                <a:latin typeface="Simplified Arabic" pitchFamily="18" charset="-78"/>
                <a:ea typeface="Times New Roman" pitchFamily="18" charset="0"/>
                <a:cs typeface="Simplified Arabic" pitchFamily="18" charset="-78"/>
              </a:rPr>
              <a:t>:اذا كأن الموظفون ذوي مؤهلات عالية وكفاءة يمكن للرئيس أن يراقب ويشرف على عدد أكبر ، والعكس صحيح .</a:t>
            </a:r>
            <a:endParaRPr lang="ar-IQ" sz="3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23830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2791"/>
            <a:ext cx="7772400" cy="1470025"/>
          </a:xfrm>
        </p:spPr>
        <p:txBody>
          <a:bodyPr>
            <a:normAutofit fontScale="90000"/>
          </a:bodyPr>
          <a:lstStyle/>
          <a:p>
            <a:r>
              <a:rPr lang="en-US" b="1" dirty="0" smtClean="0"/>
              <a:t/>
            </a:r>
            <a:br>
              <a:rPr lang="en-US" b="1" dirty="0" smtClean="0"/>
            </a:br>
            <a:r>
              <a:rPr lang="ar-SA" b="1" dirty="0" smtClean="0"/>
              <a:t>مفهوم الاشراف </a:t>
            </a:r>
            <a:r>
              <a:rPr lang="ar-SA" dirty="0" smtClean="0"/>
              <a:t>:-   </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124744"/>
            <a:ext cx="8640960" cy="5256584"/>
          </a:xfrm>
        </p:spPr>
        <p:style>
          <a:lnRef idx="1">
            <a:schemeClr val="accent4"/>
          </a:lnRef>
          <a:fillRef idx="2">
            <a:schemeClr val="accent4"/>
          </a:fillRef>
          <a:effectRef idx="1">
            <a:schemeClr val="accent4"/>
          </a:effectRef>
          <a:fontRef idx="minor">
            <a:schemeClr val="dk1"/>
          </a:fontRef>
        </p:style>
        <p:txBody>
          <a:bodyPr>
            <a:noAutofit/>
          </a:bodyPr>
          <a:lstStyle/>
          <a:p>
            <a:r>
              <a:rPr lang="ar-IQ" sz="3200" dirty="0" smtClean="0">
                <a:solidFill>
                  <a:schemeClr val="bg1"/>
                </a:solidFill>
              </a:rPr>
              <a:t>الغاية </a:t>
            </a:r>
            <a:r>
              <a:rPr lang="ar-IQ" sz="3200" dirty="0">
                <a:solidFill>
                  <a:schemeClr val="bg1"/>
                </a:solidFill>
              </a:rPr>
              <a:t>من تعريف الموضوع هي تحديد الاطار العام له ، </a:t>
            </a:r>
          </a:p>
          <a:p>
            <a:r>
              <a:rPr lang="ar-IQ" sz="3200" dirty="0" smtClean="0">
                <a:solidFill>
                  <a:schemeClr val="bg1"/>
                </a:solidFill>
              </a:rPr>
              <a:t>ولابد </a:t>
            </a:r>
            <a:r>
              <a:rPr lang="ar-IQ" sz="3200" dirty="0">
                <a:solidFill>
                  <a:schemeClr val="bg1"/>
                </a:solidFill>
              </a:rPr>
              <a:t>من استخدام هذا الاسلوب ومحاولة التعرف على مفهوم الاشراف قبل البدء بمناقشته والخوض في تفاصيله</a:t>
            </a:r>
            <a:r>
              <a:rPr lang="ar-SA" sz="3200" dirty="0">
                <a:solidFill>
                  <a:schemeClr val="bg1"/>
                </a:solidFill>
              </a:rPr>
              <a:t> ونبدأ بتعريف كلمة الاشراف في اللغة </a:t>
            </a:r>
            <a:endParaRPr lang="ar-IQ" sz="3200" dirty="0" smtClean="0">
              <a:solidFill>
                <a:schemeClr val="bg1"/>
              </a:solidFill>
            </a:endParaRPr>
          </a:p>
          <a:p>
            <a:r>
              <a:rPr lang="ar-SA" sz="3200" dirty="0" smtClean="0">
                <a:solidFill>
                  <a:schemeClr val="bg1"/>
                </a:solidFill>
              </a:rPr>
              <a:t>بالرجوع </a:t>
            </a:r>
            <a:r>
              <a:rPr lang="ar-SA" sz="3200" dirty="0">
                <a:solidFill>
                  <a:schemeClr val="bg1"/>
                </a:solidFill>
              </a:rPr>
              <a:t>الى (أشرف الشيء) علا وارتفع واطلع من فوق وتولاه وتعهده وقاربه </a:t>
            </a:r>
            <a:endParaRPr lang="ar-IQ" sz="3200" dirty="0" smtClean="0">
              <a:solidFill>
                <a:schemeClr val="bg1"/>
              </a:solidFill>
            </a:endParaRPr>
          </a:p>
          <a:p>
            <a:r>
              <a:rPr lang="ar-SA" sz="3200" dirty="0" smtClean="0">
                <a:solidFill>
                  <a:schemeClr val="bg1"/>
                </a:solidFill>
              </a:rPr>
              <a:t>و(شرف</a:t>
            </a:r>
            <a:r>
              <a:rPr lang="en-US" sz="3200" dirty="0" smtClean="0">
                <a:solidFill>
                  <a:schemeClr val="bg1"/>
                </a:solidFill>
              </a:rPr>
              <a:t> </a:t>
            </a:r>
            <a:r>
              <a:rPr lang="en-US" sz="3200" dirty="0">
                <a:solidFill>
                  <a:schemeClr val="bg1"/>
                </a:solidFill>
              </a:rPr>
              <a:t>(</a:t>
            </a:r>
            <a:r>
              <a:rPr lang="ar-SA" sz="3200" dirty="0">
                <a:solidFill>
                  <a:schemeClr val="bg1"/>
                </a:solidFill>
              </a:rPr>
              <a:t>أي صار ذا شرف وعلا في دين أو دنيا </a:t>
            </a:r>
            <a:endParaRPr lang="ar-IQ" sz="3200" dirty="0" smtClean="0">
              <a:solidFill>
                <a:schemeClr val="bg1"/>
              </a:solidFill>
            </a:endParaRPr>
          </a:p>
          <a:p>
            <a:r>
              <a:rPr lang="ar-SA" sz="3200" dirty="0" smtClean="0">
                <a:solidFill>
                  <a:schemeClr val="bg1"/>
                </a:solidFill>
              </a:rPr>
              <a:t>و(أشرف </a:t>
            </a:r>
            <a:r>
              <a:rPr lang="ar-SA" sz="3200" dirty="0">
                <a:solidFill>
                  <a:schemeClr val="bg1"/>
                </a:solidFill>
              </a:rPr>
              <a:t>الشيء</a:t>
            </a:r>
            <a:r>
              <a:rPr lang="en-US" sz="3200" dirty="0">
                <a:solidFill>
                  <a:schemeClr val="bg1"/>
                </a:solidFill>
              </a:rPr>
              <a:t> (</a:t>
            </a:r>
            <a:r>
              <a:rPr lang="ar-SA" sz="3200" dirty="0">
                <a:solidFill>
                  <a:schemeClr val="bg1"/>
                </a:solidFill>
              </a:rPr>
              <a:t>أي علا </a:t>
            </a:r>
            <a:r>
              <a:rPr lang="ar-SA" sz="3200" dirty="0" smtClean="0">
                <a:solidFill>
                  <a:schemeClr val="bg1"/>
                </a:solidFill>
              </a:rPr>
              <a:t>وارتفع</a:t>
            </a:r>
            <a:endParaRPr lang="ar-IQ" sz="3200" dirty="0" smtClean="0">
              <a:solidFill>
                <a:schemeClr val="bg1"/>
              </a:solidFill>
            </a:endParaRPr>
          </a:p>
          <a:p>
            <a:r>
              <a:rPr lang="ar-SA" sz="3200" dirty="0" smtClean="0">
                <a:solidFill>
                  <a:schemeClr val="bg1"/>
                </a:solidFill>
              </a:rPr>
              <a:t>و(أشرفت </a:t>
            </a:r>
            <a:r>
              <a:rPr lang="ar-SA" sz="3200" dirty="0">
                <a:solidFill>
                  <a:schemeClr val="bg1"/>
                </a:solidFill>
              </a:rPr>
              <a:t>على الشيء</a:t>
            </a:r>
            <a:r>
              <a:rPr lang="en-US" sz="3200" dirty="0">
                <a:solidFill>
                  <a:schemeClr val="bg1"/>
                </a:solidFill>
              </a:rPr>
              <a:t> (</a:t>
            </a:r>
            <a:r>
              <a:rPr lang="ar-SA" sz="3200" dirty="0">
                <a:solidFill>
                  <a:schemeClr val="bg1"/>
                </a:solidFill>
              </a:rPr>
              <a:t>أي اطلعت عليه من فوق</a:t>
            </a:r>
            <a:r>
              <a:rPr lang="ar-IQ" sz="3200" dirty="0">
                <a:solidFill>
                  <a:schemeClr val="bg1"/>
                </a:solidFill>
              </a:rPr>
              <a:t>.</a:t>
            </a:r>
            <a:endParaRPr lang="en-US" sz="3200" dirty="0">
              <a:solidFill>
                <a:schemeClr val="bg1"/>
              </a:solidFill>
            </a:endParaRPr>
          </a:p>
          <a:p>
            <a:endParaRPr lang="ar-IQ" sz="32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96" y="610810"/>
            <a:ext cx="8820472" cy="6001643"/>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ar-IQ" sz="3200" b="1" dirty="0"/>
              <a:t>مفهوم الاشراف في المجال الرياضي</a:t>
            </a:r>
          </a:p>
          <a:p>
            <a:r>
              <a:rPr lang="ar-IQ" sz="3200" b="1" dirty="0"/>
              <a:t> </a:t>
            </a:r>
          </a:p>
          <a:p>
            <a:r>
              <a:rPr lang="ar-IQ" sz="3200" b="1" dirty="0"/>
              <a:t>   إن مهمة الإشراف في التربية الرياضية تتلخص في القيام بالواجبات بواسطة الآخرين ومن خلالهم ، ويتضمن هذا العمل مجموعة من الأنشطة الرئيسة والفرعية مثل توجيه وتدريب العاملين وتحفيزهم وتنظيم وتنسيق مجهوداتهم وتقويم نتائجهم لإتمام الإعمال التي يكلفون بها بمهارة وكفاءة ولذلك يستخدم المشرف الموارد والإمكانات المتنوعة إلى جانب العنصر البشري والذي يعتبر من أهمها لأنه الذي يحرك باقي العناصر ويشغلها ، ومن ثم فان الإشراف يتضمن مسؤولية الحفاظ على الموارد والإمكانات المتوفرة لديه إلى جانب العاملين وتشغيلها بالشكل الاقتصادي المطلوب ، والحصول منها على أفضل النتائج الممكنة ، </a:t>
            </a:r>
          </a:p>
        </p:txBody>
      </p:sp>
    </p:spTree>
    <p:extLst>
      <p:ext uri="{BB962C8B-B14F-4D97-AF65-F5344CB8AC3E}">
        <p14:creationId xmlns:p14="http://schemas.microsoft.com/office/powerpoint/2010/main" val="343020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74510"/>
            <a:ext cx="8784976" cy="501675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lvl="0"/>
            <a:r>
              <a:rPr lang="ar-IQ" sz="4000" dirty="0">
                <a:solidFill>
                  <a:prstClr val="black"/>
                </a:solidFill>
              </a:rPr>
              <a:t>ويكون مشرف التربية الرياضية تبعا لذلك هو ذلك الشخص الذي يقوم بالعملية الإدارية ، وهو جزء حيوي من الجهاز الإداري ، وعضو مهم في فريق الإدارة الذي يتكامل أعضائه لتحقيق الأهداف المحددة ، ويتحقق الاشراف بالنوايا الطيبة والتعاون بين الافراد المشتركين بما فيهم المشرف ويحتاج الى استخدام مبادى العلاقات العامة مع معظم الناس وهي عملية طابعها </a:t>
            </a:r>
            <a:r>
              <a:rPr lang="ar-IQ" sz="4000" dirty="0" smtClean="0">
                <a:solidFill>
                  <a:prstClr val="black"/>
                </a:solidFill>
              </a:rPr>
              <a:t>الاستمرارية</a:t>
            </a:r>
            <a:endParaRPr lang="ar-IQ" sz="4000" dirty="0">
              <a:solidFill>
                <a:prstClr val="black"/>
              </a:solidFill>
            </a:endParaRPr>
          </a:p>
        </p:txBody>
      </p:sp>
    </p:spTree>
    <p:extLst>
      <p:ext uri="{BB962C8B-B14F-4D97-AF65-F5344CB8AC3E}">
        <p14:creationId xmlns:p14="http://schemas.microsoft.com/office/powerpoint/2010/main" val="392664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372701"/>
            <a:ext cx="8712968" cy="42165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635" indent="41275"/>
            <a:r>
              <a:rPr lang="ar-SA" sz="4400" b="1" dirty="0">
                <a:latin typeface="Times New Roman"/>
                <a:ea typeface="Times New Roman"/>
                <a:cs typeface="Simplified Arabic"/>
              </a:rPr>
              <a:t>تعريف الاشراف</a:t>
            </a:r>
            <a:endParaRPr lang="en-US" sz="1600" b="1" dirty="0">
              <a:latin typeface="Times New Roman"/>
              <a:ea typeface="Times New Roman"/>
              <a:cs typeface="Traditional Arabic"/>
            </a:endParaRPr>
          </a:p>
          <a:p>
            <a:pPr marL="635" indent="41275"/>
            <a:r>
              <a:rPr lang="ar-SA" sz="3200" b="1" dirty="0">
                <a:latin typeface="Times New Roman"/>
                <a:ea typeface="Times New Roman"/>
                <a:cs typeface="Simplified Arabic"/>
              </a:rPr>
              <a:t>يعرف الاشراف في التربية الرياضية بانه عملية متابعة وتنفيذ السياسة التي سبق وضعها </a:t>
            </a:r>
            <a:r>
              <a:rPr lang="ar-SA" sz="3200" b="1" dirty="0" smtClean="0">
                <a:latin typeface="Times New Roman"/>
                <a:ea typeface="Times New Roman"/>
                <a:cs typeface="Simplified Arabic"/>
              </a:rPr>
              <a:t>وترجمتها </a:t>
            </a:r>
            <a:r>
              <a:rPr lang="ar-SA" sz="3200" b="1" dirty="0">
                <a:latin typeface="Times New Roman"/>
                <a:ea typeface="Times New Roman"/>
                <a:cs typeface="Simplified Arabic"/>
              </a:rPr>
              <a:t>الى برامج عمل وتقويمه للمراحل المنتهية للعمل ومعرفة الصعوبات ومحاولة تذليلها مستقبلاً، ويعرف ايضا بانه فن العمل مع مجموعة من الناس يمارس المشرف عليهم سلطة بطريقة تحقق اقصى فاعلية في اداء </a:t>
            </a:r>
            <a:r>
              <a:rPr lang="ar-SA" sz="3200" b="1" dirty="0" smtClean="0">
                <a:latin typeface="Times New Roman"/>
                <a:ea typeface="Times New Roman"/>
                <a:cs typeface="Simplified Arabic"/>
              </a:rPr>
              <a:t>العمل</a:t>
            </a:r>
            <a:r>
              <a:rPr lang="ar-IQ" sz="3200" b="1" dirty="0" smtClean="0">
                <a:latin typeface="Times New Roman"/>
                <a:ea typeface="Times New Roman"/>
                <a:cs typeface="Simplified Arabic"/>
              </a:rPr>
              <a:t> </a:t>
            </a:r>
            <a:r>
              <a:rPr lang="ar-SA" sz="3200" b="1" dirty="0" smtClean="0">
                <a:latin typeface="Times New Roman"/>
                <a:ea typeface="Times New Roman"/>
                <a:cs typeface="Simplified Arabic"/>
              </a:rPr>
              <a:t>.ويعرف</a:t>
            </a:r>
            <a:r>
              <a:rPr lang="ar-IQ" sz="3200" b="1" dirty="0" smtClean="0">
                <a:latin typeface="Times New Roman"/>
                <a:ea typeface="Times New Roman"/>
                <a:cs typeface="Simplified Arabic"/>
              </a:rPr>
              <a:t> </a:t>
            </a:r>
            <a:r>
              <a:rPr lang="ar-SA" sz="3200" b="1" dirty="0" smtClean="0">
                <a:latin typeface="Times New Roman"/>
                <a:ea typeface="Times New Roman"/>
                <a:cs typeface="Simplified Arabic"/>
              </a:rPr>
              <a:t> ايضاً</a:t>
            </a:r>
            <a:r>
              <a:rPr lang="ar-IQ" sz="3200" b="1" dirty="0" smtClean="0">
                <a:latin typeface="Times New Roman"/>
                <a:ea typeface="Times New Roman"/>
                <a:cs typeface="Simplified Arabic"/>
              </a:rPr>
              <a:t> </a:t>
            </a:r>
            <a:r>
              <a:rPr lang="ar-SA" sz="3200" b="1" dirty="0" smtClean="0">
                <a:latin typeface="Times New Roman"/>
                <a:ea typeface="Times New Roman"/>
                <a:cs typeface="Simplified Arabic"/>
              </a:rPr>
              <a:t>بانه </a:t>
            </a:r>
            <a:r>
              <a:rPr lang="ar-SA" sz="3200" b="1" dirty="0">
                <a:latin typeface="Times New Roman"/>
                <a:ea typeface="Times New Roman"/>
                <a:cs typeface="Simplified Arabic"/>
              </a:rPr>
              <a:t>العملية التعليمية المتبادلة </a:t>
            </a:r>
            <a:r>
              <a:rPr lang="ar-SA" sz="3200" b="1" dirty="0" smtClean="0">
                <a:latin typeface="Times New Roman"/>
                <a:ea typeface="Times New Roman"/>
                <a:cs typeface="Simplified Arabic"/>
              </a:rPr>
              <a:t>ما</a:t>
            </a:r>
            <a:r>
              <a:rPr lang="ar-IQ" sz="3200" b="1" dirty="0" smtClean="0">
                <a:latin typeface="Times New Roman"/>
                <a:ea typeface="Times New Roman"/>
                <a:cs typeface="Simplified Arabic"/>
              </a:rPr>
              <a:t> </a:t>
            </a:r>
            <a:r>
              <a:rPr lang="ar-SA" sz="3200" b="1" dirty="0" smtClean="0">
                <a:latin typeface="Times New Roman"/>
                <a:ea typeface="Times New Roman"/>
                <a:cs typeface="Simplified Arabic"/>
              </a:rPr>
              <a:t>بين </a:t>
            </a:r>
            <a:r>
              <a:rPr lang="ar-SA" sz="3200" b="1" dirty="0">
                <a:latin typeface="Times New Roman"/>
                <a:ea typeface="Times New Roman"/>
                <a:cs typeface="Simplified Arabic"/>
              </a:rPr>
              <a:t>المشرف والمشرف عليه لتطوير الخبرات التعليمية.</a:t>
            </a:r>
            <a:endParaRPr lang="en-US" sz="1600" b="1" dirty="0">
              <a:effectLst/>
              <a:latin typeface="Times New Roman"/>
              <a:ea typeface="Times New Roman"/>
              <a:cs typeface="Traditional Arabic"/>
            </a:endParaRPr>
          </a:p>
        </p:txBody>
      </p:sp>
    </p:spTree>
    <p:extLst>
      <p:ext uri="{BB962C8B-B14F-4D97-AF65-F5344CB8AC3E}">
        <p14:creationId xmlns:p14="http://schemas.microsoft.com/office/powerpoint/2010/main" val="214543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6643" y="764704"/>
            <a:ext cx="8856984" cy="575542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635" indent="41275"/>
            <a:r>
              <a:rPr lang="ar-SA" sz="3200" b="1" dirty="0">
                <a:latin typeface="Times New Roman"/>
                <a:ea typeface="Times New Roman"/>
                <a:cs typeface="Simplified Arabic"/>
              </a:rPr>
              <a:t>المشرف الرياضي بأنه " الرابطة أو حلقة الوصل بين الإدارة من جهة والقاعدة العريضة من العاملين (المدرسين والمعلمين) من جهة أخرى ، فهو من هذه الزاوية الرجل الذي يقع في منطقة الوسط ويتحمل نصيبا من برامج العمل الذي تعده الإدارة وتقرر حدا زمنيا </a:t>
            </a:r>
            <a:r>
              <a:rPr lang="ar-SA" sz="3200" b="1" dirty="0" smtClean="0">
                <a:latin typeface="Times New Roman"/>
                <a:ea typeface="Times New Roman"/>
                <a:cs typeface="Simplified Arabic"/>
              </a:rPr>
              <a:t>لإنجازه</a:t>
            </a:r>
            <a:endParaRPr lang="ar-IQ" sz="3200" b="1" dirty="0" smtClean="0">
              <a:latin typeface="Times New Roman"/>
              <a:ea typeface="Times New Roman"/>
              <a:cs typeface="Simplified Arabic"/>
            </a:endParaRPr>
          </a:p>
          <a:p>
            <a:pPr marL="635" indent="41275"/>
            <a:endParaRPr lang="ar-IQ" sz="3200" b="1" dirty="0">
              <a:latin typeface="Times New Roman"/>
              <a:ea typeface="Times New Roman"/>
              <a:cs typeface="Simplified Arabic"/>
            </a:endParaRPr>
          </a:p>
          <a:p>
            <a:pPr marL="635" indent="41275"/>
            <a:endParaRPr lang="en-US" sz="1600" b="1" dirty="0">
              <a:latin typeface="Times New Roman"/>
              <a:ea typeface="Times New Roman"/>
              <a:cs typeface="Traditional Arabic"/>
            </a:endParaRPr>
          </a:p>
          <a:p>
            <a:pPr marL="635" indent="41275"/>
            <a:r>
              <a:rPr lang="ar-SA" sz="3200" b="1" dirty="0">
                <a:latin typeface="Times New Roman"/>
                <a:ea typeface="Times New Roman"/>
                <a:cs typeface="Simplified Arabic"/>
              </a:rPr>
              <a:t>والمشرف هو الشخص الذي تتوفر فيه صفات الشخصية والعلمية الناجحة في الادارة وذلك لغرض مراقبة حسن سير العمل والعمل على مساعدة الافراد لتحسين العمل وتوجيههم بدلاً من تصيد الاخطاء وصولاً الى الهدف الموضوع.</a:t>
            </a:r>
            <a:endParaRPr lang="en-US" sz="1600" b="1" dirty="0">
              <a:latin typeface="Times New Roman"/>
              <a:ea typeface="Times New Roman"/>
              <a:cs typeface="Traditional Arabic"/>
            </a:endParaRPr>
          </a:p>
          <a:p>
            <a:pPr marL="635" indent="41275"/>
            <a:r>
              <a:rPr lang="ar-SA" sz="3200" b="1" dirty="0">
                <a:latin typeface="Times New Roman"/>
                <a:ea typeface="Times New Roman"/>
                <a:cs typeface="Simplified Arabic"/>
              </a:rPr>
              <a:t> </a:t>
            </a:r>
            <a:endParaRPr lang="en-US" sz="1600" b="1" dirty="0">
              <a:effectLst/>
              <a:latin typeface="Times New Roman"/>
              <a:ea typeface="Times New Roman"/>
              <a:cs typeface="Traditional Arabic"/>
            </a:endParaRPr>
          </a:p>
        </p:txBody>
      </p:sp>
    </p:spTree>
    <p:extLst>
      <p:ext uri="{BB962C8B-B14F-4D97-AF65-F5344CB8AC3E}">
        <p14:creationId xmlns:p14="http://schemas.microsoft.com/office/powerpoint/2010/main" val="665183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032" y="1289930"/>
            <a:ext cx="8532440" cy="480336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1270" indent="-2540" algn="just">
              <a:lnSpc>
                <a:spcPct val="115000"/>
              </a:lnSpc>
              <a:spcAft>
                <a:spcPts val="1000"/>
              </a:spcAft>
            </a:pPr>
            <a:r>
              <a:rPr lang="ar-IQ" sz="3600" b="1" dirty="0">
                <a:latin typeface="Times New Roman"/>
                <a:ea typeface="Calibri"/>
                <a:cs typeface="Simplified Arabic"/>
              </a:rPr>
              <a:t>اهمية الإشراف في المجال الرياضي :</a:t>
            </a:r>
            <a:endParaRPr lang="en-US" b="1" dirty="0">
              <a:latin typeface="Times New Roman"/>
              <a:ea typeface="Times New Roman"/>
              <a:cs typeface="Traditional Arabic"/>
            </a:endParaRPr>
          </a:p>
          <a:p>
            <a:pPr marL="1270" indent="177165" algn="just">
              <a:lnSpc>
                <a:spcPct val="115000"/>
              </a:lnSpc>
              <a:spcAft>
                <a:spcPts val="1000"/>
              </a:spcAft>
            </a:pPr>
            <a:r>
              <a:rPr lang="ar-IQ" sz="3200" b="1" dirty="0">
                <a:latin typeface="Times New Roman"/>
                <a:ea typeface="Calibri"/>
                <a:cs typeface="Simplified Arabic"/>
              </a:rPr>
              <a:t>الانسان هو الهدف دائماً من بذل الجهد ، فكل الجهود وفي جميع المجالات تهدف الى خدمة الانسان والوصول به الى حالة الرفاهية ، وكما الانسان هو الهدف ففي نفس الوقت هو الوسيلة وبذلك ينبغي التركيز في اي مهمة حول الانسان في محاولة للاستفادة من طاقاته وترشيدها ومن هنا تظهر اهمية الاشراف بدرجة كبيرة لأنها تتعامل مع العنصر البشري الذي يعد من اهم عناصر الإنجاز وأساس نجاح المنظمة وفشلها. </a:t>
            </a:r>
            <a:endParaRPr lang="ar-IQ" sz="3200" b="1" dirty="0"/>
          </a:p>
        </p:txBody>
      </p:sp>
    </p:spTree>
    <p:extLst>
      <p:ext uri="{BB962C8B-B14F-4D97-AF65-F5344CB8AC3E}">
        <p14:creationId xmlns:p14="http://schemas.microsoft.com/office/powerpoint/2010/main" val="3348894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640960" cy="48126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1270" lvl="0" indent="177165" algn="just">
              <a:lnSpc>
                <a:spcPct val="115000"/>
              </a:lnSpc>
              <a:spcAft>
                <a:spcPts val="1000"/>
              </a:spcAft>
            </a:pPr>
            <a:endParaRPr lang="en-US" sz="1600" b="1" dirty="0">
              <a:solidFill>
                <a:prstClr val="black"/>
              </a:solidFill>
              <a:latin typeface="Times New Roman"/>
              <a:ea typeface="Times New Roman"/>
              <a:cs typeface="Traditional Arabic"/>
            </a:endParaRPr>
          </a:p>
          <a:p>
            <a:pPr lvl="0"/>
            <a:r>
              <a:rPr lang="ar-IQ" sz="2800" b="1" dirty="0">
                <a:solidFill>
                  <a:prstClr val="black"/>
                </a:solidFill>
                <a:ea typeface="Calibri"/>
                <a:cs typeface="Simplified Arabic"/>
              </a:rPr>
              <a:t> وعملية الإشراف ليست سهله ، فهي عملية ذات صعوبة كبيرة بالنظر الى أن الأنسان قوة مركبة من حاجات ودوافع وميول ورغبات لا يعرف عنها حتى الآن الا القليل ، اضف الى ذلك أن المنظمة او المؤسسة ( النادي الرياضي ) تضم افراد جاؤوا من بيئات مختلفة وثقافات وعادات تختلف باختلاف البيئة التي نشأوا وتعلموا فيها ، وبالتالي فهي تنعكس على سلوكهم وادائهم ، من هذا المنطق لابد للمنظمة أن تختار الاداري المؤهل والحكيم الذي يستطيع أن يتعامل مع هؤلاء بل ويخلق عوامل مشتركة بينهم يستطيع من خلالها توجيههم الوجهة الصحيحة لتنفيذ ما يطلب منهم تأديته من مهام في ظروف ملائمة وبروح التعاون والتنسيق التام . لذلك لابد من توفير الاداري الناجح الذي يستطيع أن يقوم بمهمة الاشراف </a:t>
            </a:r>
            <a:endParaRPr lang="ar-IQ" sz="2800" b="1" dirty="0">
              <a:solidFill>
                <a:prstClr val="black"/>
              </a:solidFill>
            </a:endParaRPr>
          </a:p>
        </p:txBody>
      </p:sp>
    </p:spTree>
    <p:extLst>
      <p:ext uri="{BB962C8B-B14F-4D97-AF65-F5344CB8AC3E}">
        <p14:creationId xmlns:p14="http://schemas.microsoft.com/office/powerpoint/2010/main" val="3385581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1830</Words>
  <Application>Microsoft Office PowerPoint</Application>
  <PresentationFormat>عرض على الشاشة (4:3)</PresentationFormat>
  <Paragraphs>141</Paragraphs>
  <Slides>27</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27</vt:i4>
      </vt:variant>
    </vt:vector>
  </HeadingPairs>
  <TitlesOfParts>
    <vt:vector size="38" baseType="lpstr">
      <vt:lpstr>Arial</vt:lpstr>
      <vt:lpstr>Calibri</vt:lpstr>
      <vt:lpstr>Constantia</vt:lpstr>
      <vt:lpstr>Majalla UI</vt:lpstr>
      <vt:lpstr>mohammad bold art 1</vt:lpstr>
      <vt:lpstr>Simplified Arabic</vt:lpstr>
      <vt:lpstr>Symbol</vt:lpstr>
      <vt:lpstr>Times New Roman</vt:lpstr>
      <vt:lpstr>Traditional Arabic</vt:lpstr>
      <vt:lpstr>Wingdings 2</vt:lpstr>
      <vt:lpstr>تدفق</vt:lpstr>
      <vt:lpstr>عرض تقديمي في PowerPoint</vt:lpstr>
      <vt:lpstr>عرض تقديمي في PowerPoint</vt:lpstr>
      <vt:lpstr> مفهوم الاشراف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الاشراف التربوي ومراحل تطوره:-</dc:title>
  <dc:creator>halim</dc:creator>
  <cp:lastModifiedBy>Dr. Abdul Haleem</cp:lastModifiedBy>
  <cp:revision>16</cp:revision>
  <dcterms:created xsi:type="dcterms:W3CDTF">2014-12-23T03:25:50Z</dcterms:created>
  <dcterms:modified xsi:type="dcterms:W3CDTF">2018-12-11T03:46:01Z</dcterms:modified>
</cp:coreProperties>
</file>